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Lst>
  <p:notesMasterIdLst>
    <p:notesMasterId r:id="rId86"/>
  </p:notesMasterIdLst>
  <p:handoutMasterIdLst>
    <p:handoutMasterId r:id="rId87"/>
  </p:handoutMasterIdLst>
  <p:sldIdLst>
    <p:sldId id="1056" r:id="rId3"/>
    <p:sldId id="1123" r:id="rId4"/>
    <p:sldId id="1133" r:id="rId5"/>
    <p:sldId id="1132" r:id="rId6"/>
    <p:sldId id="1195" r:id="rId7"/>
    <p:sldId id="1142" r:id="rId8"/>
    <p:sldId id="1143" r:id="rId9"/>
    <p:sldId id="1074" r:id="rId10"/>
    <p:sldId id="1192" r:id="rId11"/>
    <p:sldId id="1191" r:id="rId12"/>
    <p:sldId id="1184" r:id="rId13"/>
    <p:sldId id="1193" r:id="rId14"/>
    <p:sldId id="1149" r:id="rId15"/>
    <p:sldId id="1150" r:id="rId16"/>
    <p:sldId id="1196" r:id="rId17"/>
    <p:sldId id="1197" r:id="rId18"/>
    <p:sldId id="1152" r:id="rId19"/>
    <p:sldId id="1151" r:id="rId20"/>
    <p:sldId id="1147" r:id="rId21"/>
    <p:sldId id="1148" r:id="rId22"/>
    <p:sldId id="1153" r:id="rId23"/>
    <p:sldId id="1154" r:id="rId24"/>
    <p:sldId id="1161" r:id="rId25"/>
    <p:sldId id="1162" r:id="rId26"/>
    <p:sldId id="1137" r:id="rId27"/>
    <p:sldId id="1140" r:id="rId28"/>
    <p:sldId id="1077" r:id="rId29"/>
    <p:sldId id="1079" r:id="rId30"/>
    <p:sldId id="1156" r:id="rId31"/>
    <p:sldId id="1157" r:id="rId32"/>
    <p:sldId id="1158" r:id="rId33"/>
    <p:sldId id="1198" r:id="rId34"/>
    <p:sldId id="1185" r:id="rId35"/>
    <p:sldId id="1083" r:id="rId36"/>
    <p:sldId id="1086" r:id="rId37"/>
    <p:sldId id="1087" r:id="rId38"/>
    <p:sldId id="1159" r:id="rId39"/>
    <p:sldId id="1160" r:id="rId40"/>
    <p:sldId id="1138" r:id="rId41"/>
    <p:sldId id="1141" r:id="rId42"/>
    <p:sldId id="1091" r:id="rId43"/>
    <p:sldId id="1186" r:id="rId44"/>
    <p:sldId id="1187" r:id="rId45"/>
    <p:sldId id="1093" r:id="rId46"/>
    <p:sldId id="1165" r:id="rId47"/>
    <p:sldId id="1188" r:id="rId48"/>
    <p:sldId id="1166" r:id="rId49"/>
    <p:sldId id="1167" r:id="rId50"/>
    <p:sldId id="1168" r:id="rId51"/>
    <p:sldId id="1094" r:id="rId52"/>
    <p:sldId id="1139" r:id="rId53"/>
    <p:sldId id="1099" r:id="rId54"/>
    <p:sldId id="1100" r:id="rId55"/>
    <p:sldId id="1118" r:id="rId56"/>
    <p:sldId id="1106" r:id="rId57"/>
    <p:sldId id="1179" r:id="rId58"/>
    <p:sldId id="1180" r:id="rId59"/>
    <p:sldId id="1181" r:id="rId60"/>
    <p:sldId id="1117" r:id="rId61"/>
    <p:sldId id="1129" r:id="rId62"/>
    <p:sldId id="1189" r:id="rId63"/>
    <p:sldId id="1190" r:id="rId64"/>
    <p:sldId id="1128" r:id="rId65"/>
    <p:sldId id="1130" r:id="rId66"/>
    <p:sldId id="1131" r:id="rId67"/>
    <p:sldId id="1134" r:id="rId68"/>
    <p:sldId id="1135" r:id="rId69"/>
    <p:sldId id="1136" r:id="rId70"/>
    <p:sldId id="1145" r:id="rId71"/>
    <p:sldId id="1146" r:id="rId72"/>
    <p:sldId id="1155" r:id="rId73"/>
    <p:sldId id="1163" r:id="rId74"/>
    <p:sldId id="1164" r:id="rId75"/>
    <p:sldId id="1169" r:id="rId76"/>
    <p:sldId id="1170" r:id="rId77"/>
    <p:sldId id="1171" r:id="rId78"/>
    <p:sldId id="1172" r:id="rId79"/>
    <p:sldId id="1173" r:id="rId80"/>
    <p:sldId id="1174" r:id="rId81"/>
    <p:sldId id="1175" r:id="rId82"/>
    <p:sldId id="1176" r:id="rId83"/>
    <p:sldId id="1177" r:id="rId84"/>
    <p:sldId id="1178" r:id="rId85"/>
  </p:sldIdLst>
  <p:sldSz cx="9144000" cy="6858000" type="screen4x3"/>
  <p:notesSz cx="6858000" cy="9180513"/>
  <p:defaultTextStyle>
    <a:defPPr>
      <a:defRPr lang="en-US"/>
    </a:defPPr>
    <a:lvl1pPr algn="l" rtl="0" fontAlgn="base">
      <a:spcBef>
        <a:spcPct val="0"/>
      </a:spcBef>
      <a:spcAft>
        <a:spcPct val="0"/>
      </a:spcAft>
      <a:defRPr sz="16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16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16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16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1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1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1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1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1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B3D5FF"/>
    <a:srgbClr val="C3F3FD"/>
    <a:srgbClr val="FFD9FF"/>
    <a:srgbClr val="FFEFFF"/>
    <a:srgbClr val="FFCCFF"/>
    <a:srgbClr val="4D4D4D"/>
    <a:srgbClr val="E9D7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4" autoAdjust="0"/>
    <p:restoredTop sz="96834" autoAdjust="0"/>
  </p:normalViewPr>
  <p:slideViewPr>
    <p:cSldViewPr>
      <p:cViewPr>
        <p:scale>
          <a:sx n="66" d="100"/>
          <a:sy n="66" d="100"/>
        </p:scale>
        <p:origin x="150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3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4515" name="Rectangle 3"/>
          <p:cNvSpPr>
            <a:spLocks noGrp="1" noChangeArrowheads="1"/>
          </p:cNvSpPr>
          <p:nvPr>
            <p:ph type="dt" sz="quarter"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64516" name="Rectangle 4"/>
          <p:cNvSpPr>
            <a:spLocks noGrp="1" noChangeArrowheads="1"/>
          </p:cNvSpPr>
          <p:nvPr>
            <p:ph type="ftr" sz="quarter" idx="2"/>
          </p:nvPr>
        </p:nvSpPr>
        <p:spPr bwMode="auto">
          <a:xfrm>
            <a:off x="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4517" name="Rectangle 5"/>
          <p:cNvSpPr>
            <a:spLocks noGrp="1" noChangeArrowheads="1"/>
          </p:cNvSpPr>
          <p:nvPr>
            <p:ph type="sldNum" sz="quarter" idx="3"/>
          </p:nvPr>
        </p:nvSpPr>
        <p:spPr bwMode="auto">
          <a:xfrm>
            <a:off x="388620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C8CB12C-B0C7-3B49-976D-22358A717CCB}" type="slidenum">
              <a:rPr lang="en-US"/>
              <a:pPr/>
              <a:t>‹#›</a:t>
            </a:fld>
            <a:endParaRPr lang="en-US"/>
          </a:p>
        </p:txBody>
      </p:sp>
    </p:spTree>
    <p:extLst>
      <p:ext uri="{BB962C8B-B14F-4D97-AF65-F5344CB8AC3E}">
        <p14:creationId xmlns:p14="http://schemas.microsoft.com/office/powerpoint/2010/main" val="2885782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1443" name="Rectangle 3"/>
          <p:cNvSpPr>
            <a:spLocks noGrp="1" noChangeArrowheads="1"/>
          </p:cNvSpPr>
          <p:nvPr>
            <p:ph type="dt"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226308"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5" name="Rectangle 5"/>
          <p:cNvSpPr>
            <a:spLocks noGrp="1" noChangeArrowheads="1"/>
          </p:cNvSpPr>
          <p:nvPr>
            <p:ph type="body" sz="quarter" idx="3"/>
          </p:nvPr>
        </p:nvSpPr>
        <p:spPr bwMode="auto">
          <a:xfrm>
            <a:off x="914400" y="4360863"/>
            <a:ext cx="5029200" cy="413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446" name="Rectangle 6"/>
          <p:cNvSpPr>
            <a:spLocks noGrp="1" noChangeArrowheads="1"/>
          </p:cNvSpPr>
          <p:nvPr>
            <p:ph type="ftr" sz="quarter" idx="4"/>
          </p:nvPr>
        </p:nvSpPr>
        <p:spPr bwMode="auto">
          <a:xfrm>
            <a:off x="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1447" name="Rectangle 7"/>
          <p:cNvSpPr>
            <a:spLocks noGrp="1" noChangeArrowheads="1"/>
          </p:cNvSpPr>
          <p:nvPr>
            <p:ph type="sldNum" sz="quarter" idx="5"/>
          </p:nvPr>
        </p:nvSpPr>
        <p:spPr bwMode="auto">
          <a:xfrm>
            <a:off x="388620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3F6102E-F593-574A-977C-4212861E828D}" type="slidenum">
              <a:rPr lang="en-US"/>
              <a:pPr/>
              <a:t>‹#›</a:t>
            </a:fld>
            <a:endParaRPr lang="en-US"/>
          </a:p>
        </p:txBody>
      </p:sp>
    </p:spTree>
    <p:extLst>
      <p:ext uri="{BB962C8B-B14F-4D97-AF65-F5344CB8AC3E}">
        <p14:creationId xmlns:p14="http://schemas.microsoft.com/office/powerpoint/2010/main" val="3190465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theenterprisearchitect.eu/blog/2009/08/05/a-metaphor-for-model-driven-engineer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objects and actors involved are listed along the top of the diagram, with a dotted line drawn vertically from these. </a:t>
            </a:r>
          </a:p>
          <a:p>
            <a:pPr marL="171450" indent="-171450">
              <a:buFont typeface="Arial"/>
              <a:buChar char="•"/>
            </a:pPr>
            <a:r>
              <a:rPr lang="en-US" dirty="0" smtClean="0"/>
              <a:t>Interactions between objects are indicated by annotated arrows.  </a:t>
            </a:r>
          </a:p>
          <a:p>
            <a:endParaRPr lang="tr-TR" dirty="0"/>
          </a:p>
        </p:txBody>
      </p:sp>
      <p:sp>
        <p:nvSpPr>
          <p:cNvPr id="4" name="Slide Number Placeholder 3"/>
          <p:cNvSpPr>
            <a:spLocks noGrp="1"/>
          </p:cNvSpPr>
          <p:nvPr>
            <p:ph type="sldNum" sz="quarter" idx="10"/>
          </p:nvPr>
        </p:nvSpPr>
        <p:spPr/>
        <p:txBody>
          <a:bodyPr/>
          <a:lstStyle/>
          <a:p>
            <a:fld id="{43F6102E-F593-574A-977C-4212861E828D}" type="slidenum">
              <a:rPr lang="en-US" smtClean="0"/>
              <a:pPr/>
              <a:t>6</a:t>
            </a:fld>
            <a:endParaRPr lang="en-US"/>
          </a:p>
        </p:txBody>
      </p:sp>
    </p:spTree>
    <p:extLst>
      <p:ext uri="{BB962C8B-B14F-4D97-AF65-F5344CB8AC3E}">
        <p14:creationId xmlns:p14="http://schemas.microsoft.com/office/powerpoint/2010/main" val="2844700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objects and actors involved are listed along the top of the diagram, with a dotted line drawn vertically from these. </a:t>
            </a:r>
          </a:p>
          <a:p>
            <a:pPr marL="171450" indent="-171450">
              <a:buFont typeface="Arial"/>
              <a:buChar char="•"/>
            </a:pPr>
            <a:r>
              <a:rPr lang="en-US" dirty="0" smtClean="0"/>
              <a:t>Interactions between objects are indicated by annotated arrows.  </a:t>
            </a:r>
          </a:p>
          <a:p>
            <a:endParaRPr lang="tr-TR" dirty="0"/>
          </a:p>
        </p:txBody>
      </p:sp>
      <p:sp>
        <p:nvSpPr>
          <p:cNvPr id="4" name="Slide Number Placeholder 3"/>
          <p:cNvSpPr>
            <a:spLocks noGrp="1"/>
          </p:cNvSpPr>
          <p:nvPr>
            <p:ph type="sldNum" sz="quarter" idx="10"/>
          </p:nvPr>
        </p:nvSpPr>
        <p:spPr/>
        <p:txBody>
          <a:bodyPr/>
          <a:lstStyle/>
          <a:p>
            <a:fld id="{43F6102E-F593-574A-977C-4212861E828D}" type="slidenum">
              <a:rPr lang="en-US" smtClean="0"/>
              <a:pPr/>
              <a:t>16</a:t>
            </a:fld>
            <a:endParaRPr lang="en-US"/>
          </a:p>
        </p:txBody>
      </p:sp>
    </p:spTree>
    <p:extLst>
      <p:ext uri="{BB962C8B-B14F-4D97-AF65-F5344CB8AC3E}">
        <p14:creationId xmlns:p14="http://schemas.microsoft.com/office/powerpoint/2010/main" val="4253058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An object class can be thought of as a general definition of one kind of system object. </a:t>
            </a:r>
          </a:p>
          <a:p>
            <a:endParaRPr lang="tr-TR" dirty="0"/>
          </a:p>
        </p:txBody>
      </p:sp>
      <p:sp>
        <p:nvSpPr>
          <p:cNvPr id="4" name="Slide Number Placeholder 3"/>
          <p:cNvSpPr>
            <a:spLocks noGrp="1"/>
          </p:cNvSpPr>
          <p:nvPr>
            <p:ph type="sldNum" sz="quarter" idx="10"/>
          </p:nvPr>
        </p:nvSpPr>
        <p:spPr/>
        <p:txBody>
          <a:bodyPr/>
          <a:lstStyle/>
          <a:p>
            <a:fld id="{43F6102E-F593-574A-977C-4212861E828D}" type="slidenum">
              <a:rPr lang="en-US" smtClean="0"/>
              <a:pPr/>
              <a:t>27</a:t>
            </a:fld>
            <a:endParaRPr lang="en-US"/>
          </a:p>
        </p:txBody>
      </p:sp>
    </p:spTree>
    <p:extLst>
      <p:ext uri="{BB962C8B-B14F-4D97-AF65-F5344CB8AC3E}">
        <p14:creationId xmlns:p14="http://schemas.microsoft.com/office/powerpoint/2010/main" val="3898197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8474851-1881-4C5E-BBFE-F8532F4BC7B6}" type="slidenum">
              <a:rPr lang="en-US" altLang="tr-TR" sz="1300">
                <a:latin typeface="Times New Roman" panose="02020603050405020304" pitchFamily="18" charset="0"/>
              </a:rPr>
              <a:pPr/>
              <a:t>49</a:t>
            </a:fld>
            <a:endParaRPr lang="en-US" altLang="tr-TR" sz="1300">
              <a:latin typeface="Times New Roman" panose="02020603050405020304" pitchFamily="18"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tr-TR" smtClean="0">
                <a:latin typeface="Times" pitchFamily="18" charset="0"/>
                <a:cs typeface="Times New Roman" panose="02020603050405020304" pitchFamily="18" charset="0"/>
              </a:rPr>
              <a:t>A. J. Offutt and A. Abdurazik, “Generating Tests from UML specifications,” Proc. 2nd International Conference on the Unified Modeling Language (UML'99), Fort Collins, CO, pp. 416-429, October, 1999.</a:t>
            </a:r>
            <a:r>
              <a:rPr lang="en-US" altLang="tr-TR" smtClean="0"/>
              <a:t> </a:t>
            </a:r>
          </a:p>
          <a:p>
            <a:pPr algn="just"/>
            <a:r>
              <a:rPr lang="en-US" altLang="tr-TR" u="sng" smtClean="0">
                <a:solidFill>
                  <a:srgbClr val="008080"/>
                </a:solidFill>
                <a:latin typeface="Times" pitchFamily="18" charset="0"/>
                <a:cs typeface="Times New Roman" panose="02020603050405020304" pitchFamily="18" charset="0"/>
              </a:rPr>
              <a:t>A. J. Offutt, Y. Xiong and S. Liu, "Criteria for Generating Specification-based Tests," </a:t>
            </a:r>
            <a:r>
              <a:rPr lang="en-US" altLang="tr-TR" u="sng" smtClean="0">
                <a:solidFill>
                  <a:srgbClr val="000000"/>
                </a:solidFill>
                <a:latin typeface="Times" pitchFamily="18" charset="0"/>
                <a:cs typeface="Times New Roman" panose="02020603050405020304" pitchFamily="18" charset="0"/>
              </a:rPr>
              <a:t>Proc. 5th International Conference on Engineering of Complex Computer Systems</a:t>
            </a:r>
            <a:r>
              <a:rPr lang="en-US" altLang="tr-TR" u="sng" smtClean="0">
                <a:solidFill>
                  <a:srgbClr val="008080"/>
                </a:solidFill>
                <a:latin typeface="Times" pitchFamily="18" charset="0"/>
                <a:cs typeface="Times New Roman" panose="02020603050405020304" pitchFamily="18" charset="0"/>
              </a:rPr>
              <a:t> (ICECCS'99), Las Vegas, NV, pp. 119-129, October, 1999.</a:t>
            </a:r>
            <a:endParaRPr lang="en-US" altLang="tr-TR" smtClean="0"/>
          </a:p>
          <a:p>
            <a:endParaRPr lang="en-US" altLang="tr-TR" smtClean="0"/>
          </a:p>
          <a:p>
            <a:r>
              <a:rPr lang="en-US" altLang="tr-TR" smtClean="0"/>
              <a:t>Coverage was measured using the ATAC tool (now called Xsuds), from Telcordia technologies in the US</a:t>
            </a:r>
          </a:p>
          <a:p>
            <a:r>
              <a:rPr lang="en-US" altLang="tr-TR" smtClean="0"/>
              <a:t>URL: xsuds.research.telcordia.com</a:t>
            </a:r>
          </a:p>
        </p:txBody>
      </p:sp>
    </p:spTree>
    <p:extLst>
      <p:ext uri="{BB962C8B-B14F-4D97-AF65-F5344CB8AC3E}">
        <p14:creationId xmlns:p14="http://schemas.microsoft.com/office/powerpoint/2010/main" val="1299584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kern="1200" dirty="0" smtClean="0">
                <a:solidFill>
                  <a:schemeClr val="tx1"/>
                </a:solidFill>
                <a:latin typeface="Arial" charset="0"/>
                <a:ea typeface="ＭＳ Ｐゴシック" charset="0"/>
                <a:cs typeface="Arial" charset="0"/>
              </a:rPr>
              <a:t>A </a:t>
            </a:r>
            <a:r>
              <a:rPr lang="tr-TR" sz="1200" kern="1200" dirty="0" err="1" smtClean="0">
                <a:solidFill>
                  <a:schemeClr val="tx1"/>
                </a:solidFill>
                <a:latin typeface="Arial" charset="0"/>
                <a:ea typeface="ＭＳ Ｐゴシック" charset="0"/>
                <a:cs typeface="Arial" charset="0"/>
              </a:rPr>
              <a:t>metaphor</a:t>
            </a:r>
            <a:r>
              <a:rPr lang="tr-TR" sz="1200" kern="1200" dirty="0" smtClean="0">
                <a:solidFill>
                  <a:schemeClr val="tx1"/>
                </a:solidFill>
                <a:latin typeface="Arial" charset="0"/>
                <a:ea typeface="ＭＳ Ｐゴシック" charset="0"/>
                <a:cs typeface="Arial" charset="0"/>
              </a:rPr>
              <a:t> </a:t>
            </a:r>
            <a:r>
              <a:rPr lang="tr-TR" sz="1200" kern="1200" dirty="0" err="1" smtClean="0">
                <a:solidFill>
                  <a:schemeClr val="tx1"/>
                </a:solidFill>
                <a:latin typeface="Arial" charset="0"/>
                <a:ea typeface="ＭＳ Ｐゴシック" charset="0"/>
                <a:cs typeface="Arial" charset="0"/>
              </a:rPr>
              <a:t>for</a:t>
            </a:r>
            <a:r>
              <a:rPr lang="tr-TR" sz="1200" kern="1200" dirty="0" smtClean="0">
                <a:solidFill>
                  <a:schemeClr val="tx1"/>
                </a:solidFill>
                <a:latin typeface="Arial" charset="0"/>
                <a:ea typeface="ＭＳ Ｐゴシック" charset="0"/>
                <a:cs typeface="Arial" charset="0"/>
              </a:rPr>
              <a:t> Model </a:t>
            </a:r>
            <a:r>
              <a:rPr lang="tr-TR" sz="1200" kern="1200" dirty="0" err="1" smtClean="0">
                <a:solidFill>
                  <a:schemeClr val="tx1"/>
                </a:solidFill>
                <a:latin typeface="Arial" charset="0"/>
                <a:ea typeface="ＭＳ Ｐゴシック" charset="0"/>
                <a:cs typeface="Arial" charset="0"/>
              </a:rPr>
              <a:t>Driven</a:t>
            </a:r>
            <a:r>
              <a:rPr lang="tr-TR" sz="1200" kern="1200" dirty="0" smtClean="0">
                <a:solidFill>
                  <a:schemeClr val="tx1"/>
                </a:solidFill>
                <a:latin typeface="Arial" charset="0"/>
                <a:ea typeface="ＭＳ Ｐゴシック" charset="0"/>
                <a:cs typeface="Arial" charset="0"/>
              </a:rPr>
              <a:t> </a:t>
            </a:r>
            <a:r>
              <a:rPr lang="tr-TR" sz="1200" kern="1200" dirty="0" err="1" smtClean="0">
                <a:solidFill>
                  <a:schemeClr val="tx1"/>
                </a:solidFill>
                <a:latin typeface="Arial" charset="0"/>
                <a:ea typeface="ＭＳ Ｐゴシック" charset="0"/>
                <a:cs typeface="Arial" charset="0"/>
              </a:rPr>
              <a:t>Engineering</a:t>
            </a:r>
            <a:r>
              <a:rPr lang="tr-TR" sz="1200" kern="1200" dirty="0" smtClean="0">
                <a:solidFill>
                  <a:schemeClr val="tx1"/>
                </a:solidFill>
                <a:latin typeface="Arial" charset="0"/>
                <a:ea typeface="ＭＳ Ｐゴシック" charset="0"/>
                <a:cs typeface="Arial" charset="0"/>
              </a:rPr>
              <a:t> (MDE)</a:t>
            </a:r>
          </a:p>
          <a:p>
            <a:endParaRPr lang="tr-TR" sz="1200" kern="1200" dirty="0" smtClean="0">
              <a:solidFill>
                <a:schemeClr val="tx1"/>
              </a:solidFill>
              <a:latin typeface="Arial" charset="0"/>
              <a:ea typeface="ＭＳ Ｐゴシック" charset="0"/>
              <a:cs typeface="Arial" charset="0"/>
            </a:endParaRPr>
          </a:p>
          <a:p>
            <a:r>
              <a:rPr lang="tr-TR" sz="1200" kern="1200" dirty="0" smtClean="0">
                <a:solidFill>
                  <a:schemeClr val="tx1"/>
                </a:solidFill>
                <a:latin typeface="Arial" charset="0"/>
                <a:ea typeface="ＭＳ Ｐゴシック" charset="0"/>
                <a:cs typeface="Arial" charset="0"/>
              </a:rPr>
              <a:t>Read </a:t>
            </a:r>
            <a:r>
              <a:rPr lang="tr-TR" sz="1200" kern="1200" dirty="0" err="1" smtClean="0">
                <a:solidFill>
                  <a:schemeClr val="tx1"/>
                </a:solidFill>
                <a:latin typeface="Arial" charset="0"/>
                <a:ea typeface="ＭＳ Ｐゴシック" charset="0"/>
                <a:cs typeface="Arial" charset="0"/>
              </a:rPr>
              <a:t>more</a:t>
            </a:r>
            <a:r>
              <a:rPr lang="tr-TR" sz="1200" kern="1200" dirty="0" smtClean="0">
                <a:solidFill>
                  <a:schemeClr val="tx1"/>
                </a:solidFill>
                <a:latin typeface="Arial" charset="0"/>
                <a:ea typeface="ＭＳ Ｐゴシック" charset="0"/>
                <a:cs typeface="Arial" charset="0"/>
              </a:rPr>
              <a:t> at: </a:t>
            </a:r>
            <a:r>
              <a:rPr lang="tr-TR" sz="1200" kern="1200" dirty="0" smtClean="0">
                <a:solidFill>
                  <a:schemeClr val="tx1"/>
                </a:solidFill>
                <a:latin typeface="Arial" charset="0"/>
                <a:ea typeface="ＭＳ Ｐゴシック" charset="0"/>
                <a:cs typeface="Arial" charset="0"/>
                <a:hlinkClick r:id="rId3"/>
              </a:rPr>
              <a:t>http://www.theenterprisearchitect.eu/blog/2009/08/05/a-metaphor-for-model-driven-engineering/</a:t>
            </a:r>
            <a:endParaRPr lang="tr-TR" dirty="0"/>
          </a:p>
        </p:txBody>
      </p:sp>
      <p:sp>
        <p:nvSpPr>
          <p:cNvPr id="4" name="Slide Number Placeholder 3"/>
          <p:cNvSpPr>
            <a:spLocks noGrp="1"/>
          </p:cNvSpPr>
          <p:nvPr>
            <p:ph type="sldNum" sz="quarter" idx="10"/>
          </p:nvPr>
        </p:nvSpPr>
        <p:spPr/>
        <p:txBody>
          <a:bodyPr/>
          <a:lstStyle/>
          <a:p>
            <a:fld id="{43F6102E-F593-574A-977C-4212861E828D}" type="slidenum">
              <a:rPr lang="en-US" smtClean="0"/>
              <a:pPr/>
              <a:t>54</a:t>
            </a:fld>
            <a:endParaRPr lang="en-US"/>
          </a:p>
        </p:txBody>
      </p:sp>
    </p:spTree>
    <p:extLst>
      <p:ext uri="{BB962C8B-B14F-4D97-AF65-F5344CB8AC3E}">
        <p14:creationId xmlns:p14="http://schemas.microsoft.com/office/powerpoint/2010/main" val="3177766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smtClean="0"/>
              <a:t>Precursor</a:t>
            </a:r>
            <a:r>
              <a:rPr lang="tr-TR" dirty="0" smtClean="0"/>
              <a:t> (n) - </a:t>
            </a:r>
            <a:r>
              <a:rPr lang="tr-TR" dirty="0" err="1" smtClean="0"/>
              <a:t>somebody</a:t>
            </a:r>
            <a:r>
              <a:rPr lang="tr-TR" dirty="0" smtClean="0"/>
              <a:t> </a:t>
            </a:r>
            <a:r>
              <a:rPr lang="tr-TR" dirty="0" err="1" smtClean="0"/>
              <a:t>or</a:t>
            </a:r>
            <a:r>
              <a:rPr lang="tr-TR" dirty="0" smtClean="0"/>
              <a:t> </a:t>
            </a:r>
            <a:r>
              <a:rPr lang="tr-TR" dirty="0" err="1" smtClean="0"/>
              <a:t>something</a:t>
            </a:r>
            <a:r>
              <a:rPr lang="tr-TR" dirty="0" smtClean="0"/>
              <a:t> </a:t>
            </a:r>
            <a:r>
              <a:rPr lang="tr-TR" dirty="0" err="1" smtClean="0"/>
              <a:t>that</a:t>
            </a:r>
            <a:r>
              <a:rPr lang="tr-TR" dirty="0" smtClean="0"/>
              <a:t> </a:t>
            </a:r>
            <a:r>
              <a:rPr lang="tr-TR" dirty="0" err="1" smtClean="0"/>
              <a:t>comes</a:t>
            </a:r>
            <a:r>
              <a:rPr lang="tr-TR" dirty="0" smtClean="0"/>
              <a:t> </a:t>
            </a:r>
            <a:r>
              <a:rPr lang="tr-TR" dirty="0" err="1" smtClean="0"/>
              <a:t>earlier</a:t>
            </a:r>
            <a:r>
              <a:rPr lang="tr-TR" dirty="0" smtClean="0"/>
              <a:t>.</a:t>
            </a:r>
            <a:endParaRPr lang="tr-TR" dirty="0"/>
          </a:p>
        </p:txBody>
      </p:sp>
      <p:sp>
        <p:nvSpPr>
          <p:cNvPr id="4" name="Slide Number Placeholder 3"/>
          <p:cNvSpPr>
            <a:spLocks noGrp="1"/>
          </p:cNvSpPr>
          <p:nvPr>
            <p:ph type="sldNum" sz="quarter" idx="10"/>
          </p:nvPr>
        </p:nvSpPr>
        <p:spPr/>
        <p:txBody>
          <a:bodyPr/>
          <a:lstStyle/>
          <a:p>
            <a:fld id="{43F6102E-F593-574A-977C-4212861E828D}" type="slidenum">
              <a:rPr lang="en-US" smtClean="0"/>
              <a:pPr/>
              <a:t>77</a:t>
            </a:fld>
            <a:endParaRPr lang="en-US"/>
          </a:p>
        </p:txBody>
      </p:sp>
    </p:spTree>
    <p:extLst>
      <p:ext uri="{BB962C8B-B14F-4D97-AF65-F5344CB8AC3E}">
        <p14:creationId xmlns:p14="http://schemas.microsoft.com/office/powerpoint/2010/main" val="254360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A7EF6276-37BE-8C40-8461-4EA91906D9A0}" type="slidenum">
              <a:rPr lang="en-US"/>
              <a:pPr/>
              <a:t>‹#›</a:t>
            </a:fld>
            <a:endParaRPr lang="en-US"/>
          </a:p>
        </p:txBody>
      </p:sp>
      <p:sp>
        <p:nvSpPr>
          <p:cNvPr id="3" name="Rectangle 7"/>
          <p:cNvSpPr>
            <a:spLocks noGrp="1" noChangeArrowheads="1"/>
          </p:cNvSpPr>
          <p:nvPr>
            <p:ph type="dt" sz="half" idx="11"/>
          </p:nvPr>
        </p:nvSpPr>
        <p:spPr>
          <a:ln/>
        </p:spPr>
        <p:txBody>
          <a:bodyPr/>
          <a:lstStyle>
            <a:lvl1pPr>
              <a:defRPr/>
            </a:lvl1pPr>
          </a:lstStyle>
          <a:p>
            <a:pPr>
              <a:defRPr/>
            </a:pPr>
            <a:endParaRPr lang="en-US"/>
          </a:p>
        </p:txBody>
      </p:sp>
      <p:sp>
        <p:nvSpPr>
          <p:cNvPr id="4"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5703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914400"/>
            <a:ext cx="43449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52400" y="1554162"/>
            <a:ext cx="4344988" cy="4999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914400"/>
            <a:ext cx="43465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554162"/>
            <a:ext cx="4346575" cy="4999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1150938" y="152401"/>
            <a:ext cx="7793037" cy="7620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4623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6750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686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72060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04491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5"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E5442970-2DFF-0B4E-A58D-88FCBA4FE98C}" type="slidenum">
              <a:rPr lang="en-US"/>
              <a:pPr/>
              <a:t>‹#›</a:t>
            </a:fld>
            <a:endParaRPr lang="en-US"/>
          </a:p>
        </p:txBody>
      </p:sp>
    </p:spTree>
    <p:extLst>
      <p:ext uri="{BB962C8B-B14F-4D97-AF65-F5344CB8AC3E}">
        <p14:creationId xmlns:p14="http://schemas.microsoft.com/office/powerpoint/2010/main" val="3215031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90513"/>
            <a:ext cx="1951038" cy="5842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50938" y="290513"/>
            <a:ext cx="5700712" cy="5842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5"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32193C8A-703E-9849-9B10-0D879BFBB85C}" type="slidenum">
              <a:rPr lang="en-US"/>
              <a:pPr/>
              <a:t>‹#›</a:t>
            </a:fld>
            <a:endParaRPr lang="en-US"/>
          </a:p>
        </p:txBody>
      </p:sp>
    </p:spTree>
    <p:extLst>
      <p:ext uri="{BB962C8B-B14F-4D97-AF65-F5344CB8AC3E}">
        <p14:creationId xmlns:p14="http://schemas.microsoft.com/office/powerpoint/2010/main" val="2675515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3810000" cy="4837113"/>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5145088" y="1295400"/>
            <a:ext cx="3810000" cy="2341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145088" y="3789363"/>
            <a:ext cx="38100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7"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8"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977AD991-14F3-2A42-95B8-E2415C8F7697}" type="slidenum">
              <a:rPr lang="en-US"/>
              <a:pPr/>
              <a:t>‹#›</a:t>
            </a:fld>
            <a:endParaRPr lang="en-US"/>
          </a:p>
        </p:txBody>
      </p:sp>
    </p:spTree>
    <p:extLst>
      <p:ext uri="{BB962C8B-B14F-4D97-AF65-F5344CB8AC3E}">
        <p14:creationId xmlns:p14="http://schemas.microsoft.com/office/powerpoint/2010/main" val="3668386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3810000" cy="4837113"/>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450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7"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8D43A831-0682-2F42-BE04-BD63506CC70E}" type="slidenum">
              <a:rPr lang="en-US"/>
              <a:pPr/>
              <a:t>‹#›</a:t>
            </a:fld>
            <a:endParaRPr lang="en-US"/>
          </a:p>
        </p:txBody>
      </p:sp>
    </p:spTree>
    <p:extLst>
      <p:ext uri="{BB962C8B-B14F-4D97-AF65-F5344CB8AC3E}">
        <p14:creationId xmlns:p14="http://schemas.microsoft.com/office/powerpoint/2010/main" val="985023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150938" y="290513"/>
            <a:ext cx="7804150" cy="584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66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157477C9-B373-6744-9D73-2AA5E80606E3}" type="slidenum">
              <a:rPr lang="en-US"/>
              <a:pPr/>
              <a:t>‹#›</a:t>
            </a:fld>
            <a:endParaRPr lang="en-US"/>
          </a:p>
        </p:txBody>
      </p:sp>
      <p:sp>
        <p:nvSpPr>
          <p:cNvPr id="6" name="Rectangle 7"/>
          <p:cNvSpPr>
            <a:spLocks noGrp="1" noChangeArrowheads="1"/>
          </p:cNvSpPr>
          <p:nvPr>
            <p:ph type="dt" sz="half" idx="11"/>
          </p:nvPr>
        </p:nvSpPr>
        <p:spPr>
          <a:ln/>
        </p:spPr>
        <p:txBody>
          <a:bodyPr/>
          <a:lstStyle>
            <a:lvl1pPr>
              <a:defRPr/>
            </a:lvl1pPr>
          </a:lstStyle>
          <a:p>
            <a:pPr>
              <a:defRPr/>
            </a:pPr>
            <a:endParaRPr lang="en-US"/>
          </a:p>
        </p:txBody>
      </p:sp>
      <p:sp>
        <p:nvSpPr>
          <p:cNvPr id="7"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16683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450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2876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295400"/>
            <a:ext cx="7772400" cy="2341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82688" y="3789363"/>
            <a:ext cx="77724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236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7772400" cy="23415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1182688" y="3789363"/>
            <a:ext cx="77724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517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38A5F5FA-5598-7C40-BBDF-0B297AC935CD}" type="slidenum">
              <a:rPr lang="en-US"/>
              <a:pPr/>
              <a:t>‹#›</a:t>
            </a:fld>
            <a:endParaRPr lang="en-US"/>
          </a:p>
        </p:txBody>
      </p:sp>
      <p:sp>
        <p:nvSpPr>
          <p:cNvPr id="6" name="Rectangle 7"/>
          <p:cNvSpPr>
            <a:spLocks noGrp="1" noChangeArrowheads="1"/>
          </p:cNvSpPr>
          <p:nvPr>
            <p:ph type="dt" sz="half" idx="11"/>
          </p:nvPr>
        </p:nvSpPr>
        <p:spPr>
          <a:ln/>
        </p:spPr>
        <p:txBody>
          <a:bodyPr/>
          <a:lstStyle>
            <a:lvl1pPr>
              <a:defRPr/>
            </a:lvl1pPr>
          </a:lstStyle>
          <a:p>
            <a:pPr>
              <a:defRPr/>
            </a:pPr>
            <a:endParaRPr lang="en-US"/>
          </a:p>
        </p:txBody>
      </p:sp>
      <p:sp>
        <p:nvSpPr>
          <p:cNvPr id="7"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527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8080B120-50E0-244C-8E4C-295F9EA4FD1E}" type="slidenum">
              <a:rPr lang="en-US"/>
              <a:pPr/>
              <a:t>‹#›</a:t>
            </a:fld>
            <a:endParaRPr lang="en-US"/>
          </a:p>
        </p:txBody>
      </p:sp>
      <p:sp>
        <p:nvSpPr>
          <p:cNvPr id="5" name="Rectangle 7"/>
          <p:cNvSpPr>
            <a:spLocks noGrp="1" noChangeArrowheads="1"/>
          </p:cNvSpPr>
          <p:nvPr>
            <p:ph type="dt" sz="half" idx="11"/>
          </p:nvPr>
        </p:nvSpPr>
        <p:spPr>
          <a:ln/>
        </p:spPr>
        <p:txBody>
          <a:bodyPr/>
          <a:lstStyle>
            <a:lvl1pPr>
              <a:defRPr/>
            </a:lvl1pPr>
          </a:lstStyle>
          <a:p>
            <a:pPr>
              <a:defRPr/>
            </a:pPr>
            <a:endParaRPr lang="en-US"/>
          </a:p>
        </p:txBody>
      </p:sp>
      <p:sp>
        <p:nvSpPr>
          <p:cNvPr id="6"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0881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304800"/>
            <a:ext cx="2133600" cy="55895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04800"/>
            <a:ext cx="6248400" cy="5589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042F95F-63C8-6249-ABF4-30529AA01EE3}" type="slidenum">
              <a:rPr lang="en-US"/>
              <a:pPr/>
              <a:t>‹#›</a:t>
            </a:fld>
            <a:endParaRPr lang="en-US"/>
          </a:p>
        </p:txBody>
      </p:sp>
      <p:sp>
        <p:nvSpPr>
          <p:cNvPr id="5" name="Rectangle 7"/>
          <p:cNvSpPr>
            <a:spLocks noGrp="1" noChangeArrowheads="1"/>
          </p:cNvSpPr>
          <p:nvPr>
            <p:ph type="dt" sz="half" idx="11"/>
          </p:nvPr>
        </p:nvSpPr>
        <p:spPr>
          <a:ln/>
        </p:spPr>
        <p:txBody>
          <a:bodyPr/>
          <a:lstStyle>
            <a:lvl1pPr>
              <a:defRPr/>
            </a:lvl1pPr>
          </a:lstStyle>
          <a:p>
            <a:pPr>
              <a:defRPr/>
            </a:pPr>
            <a:endParaRPr lang="en-US"/>
          </a:p>
        </p:txBody>
      </p:sp>
      <p:sp>
        <p:nvSpPr>
          <p:cNvPr id="6"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3315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11"/>
          <p:cNvSpPr>
            <a:spLocks noChangeArrowheads="1"/>
          </p:cNvSpPr>
          <p:nvPr userDrawn="1"/>
        </p:nvSpPr>
        <p:spPr bwMode="auto">
          <a:xfrm flipV="1">
            <a:off x="315913" y="2916238"/>
            <a:ext cx="8693150" cy="55562"/>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grpSp>
        <p:nvGrpSpPr>
          <p:cNvPr id="4" name="Group 21"/>
          <p:cNvGrpSpPr>
            <a:grpSpLocks/>
          </p:cNvGrpSpPr>
          <p:nvPr userDrawn="1"/>
        </p:nvGrpSpPr>
        <p:grpSpPr bwMode="auto">
          <a:xfrm>
            <a:off x="358775" y="2133600"/>
            <a:ext cx="784225" cy="685800"/>
            <a:chOff x="0" y="0"/>
            <a:chExt cx="6318014" cy="4148971"/>
          </a:xfrm>
        </p:grpSpPr>
        <p:sp>
          <p:nvSpPr>
            <p:cNvPr id="5" name="Rectangle 4"/>
            <p:cNvSpPr/>
            <p:nvPr/>
          </p:nvSpPr>
          <p:spPr>
            <a:xfrm>
              <a:off x="4335645" y="0"/>
              <a:ext cx="1982369" cy="19784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6" name="Rectangle 5"/>
            <p:cNvSpPr/>
            <p:nvPr/>
          </p:nvSpPr>
          <p:spPr>
            <a:xfrm>
              <a:off x="2187009" y="2151318"/>
              <a:ext cx="1982369" cy="19880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7" name="Rectangle 6"/>
            <p:cNvSpPr/>
            <p:nvPr/>
          </p:nvSpPr>
          <p:spPr>
            <a:xfrm>
              <a:off x="2187009" y="0"/>
              <a:ext cx="1982369" cy="1978445"/>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8" name="Rectangle 7"/>
            <p:cNvSpPr/>
            <p:nvPr/>
          </p:nvSpPr>
          <p:spPr>
            <a:xfrm>
              <a:off x="4335645" y="2151318"/>
              <a:ext cx="1982369" cy="1988052"/>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9" name="Rectangle 8"/>
            <p:cNvSpPr/>
            <p:nvPr/>
          </p:nvSpPr>
          <p:spPr>
            <a:xfrm>
              <a:off x="12794" y="0"/>
              <a:ext cx="1982369" cy="19784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0" name="Rectangle 9"/>
            <p:cNvSpPr/>
            <p:nvPr/>
          </p:nvSpPr>
          <p:spPr>
            <a:xfrm>
              <a:off x="0" y="2170526"/>
              <a:ext cx="1982377" cy="1978445"/>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grpSp>
      <p:sp>
        <p:nvSpPr>
          <p:cNvPr id="11" name="TextBox 1"/>
          <p:cNvSpPr txBox="1">
            <a:spLocks noChangeArrowheads="1"/>
          </p:cNvSpPr>
          <p:nvPr userDrawn="1"/>
        </p:nvSpPr>
        <p:spPr bwMode="auto">
          <a:xfrm>
            <a:off x="-41275" y="6623050"/>
            <a:ext cx="529907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r>
              <a:rPr lang="tr-TR" sz="1000">
                <a:solidFill>
                  <a:srgbClr val="555555"/>
                </a:solidFill>
                <a:cs typeface="Arial" charset="0"/>
              </a:rPr>
              <a:t>Sayfa No: </a:t>
            </a:r>
            <a:fld id="{8ADA4C99-AC54-F74F-8D05-D1C269A8C640}" type="slidenum">
              <a:rPr lang="tr-TR" sz="1000">
                <a:solidFill>
                  <a:srgbClr val="555555"/>
                </a:solidFill>
                <a:cs typeface="Arial" charset="0"/>
              </a:rPr>
              <a:pPr eaLnBrk="1" hangingPunct="1"/>
              <a:t>‹#›</a:t>
            </a:fld>
            <a:r>
              <a:rPr lang="tr-TR" sz="1000">
                <a:solidFill>
                  <a:srgbClr val="555555"/>
                </a:solidFill>
                <a:cs typeface="Arial" charset="0"/>
              </a:rPr>
              <a:t>              </a:t>
            </a:r>
            <a:r>
              <a:rPr lang="tr-TR" sz="800">
                <a:solidFill>
                  <a:srgbClr val="555555"/>
                </a:solidFill>
                <a:cs typeface="Arial" charset="0"/>
              </a:rPr>
              <a:t>© 2013 Telif hakları saklıdır. Bilgi ve Teknoloji Grubu Ltd.</a:t>
            </a:r>
          </a:p>
        </p:txBody>
      </p:sp>
      <p:pic>
        <p:nvPicPr>
          <p:cNvPr id="12" name="Picture 29"/>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831138" y="6400800"/>
            <a:ext cx="13033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40" name="Rectangle 12"/>
          <p:cNvSpPr>
            <a:spLocks noGrp="1" noChangeArrowheads="1"/>
          </p:cNvSpPr>
          <p:nvPr>
            <p:ph type="ctrTitle"/>
          </p:nvPr>
        </p:nvSpPr>
        <p:spPr>
          <a:xfrm>
            <a:off x="1219200" y="2233612"/>
            <a:ext cx="8153400" cy="585788"/>
          </a:xfrm>
        </p:spPr>
        <p:txBody>
          <a:bodyPr/>
          <a:lstStyle>
            <a:lvl1pPr>
              <a:defRPr sz="4000" b="1"/>
            </a:lvl1pPr>
          </a:lstStyle>
          <a:p>
            <a:r>
              <a:rPr lang="en-US" dirty="0"/>
              <a:t>Click to edit Master title style</a:t>
            </a:r>
          </a:p>
        </p:txBody>
      </p:sp>
    </p:spTree>
    <p:extLst>
      <p:ext uri="{BB962C8B-B14F-4D97-AF65-F5344CB8AC3E}">
        <p14:creationId xmlns:p14="http://schemas.microsoft.com/office/powerpoint/2010/main" val="374970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90513"/>
            <a:ext cx="7924800" cy="623887"/>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52400" y="1066800"/>
            <a:ext cx="8839200" cy="5562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359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09447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182688" y="1295400"/>
            <a:ext cx="3810000" cy="4837113"/>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1306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0668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sp>
        <p:nvSpPr>
          <p:cNvPr id="1027" name="Rectangle 3"/>
          <p:cNvSpPr>
            <a:spLocks noGrp="1" noChangeArrowheads="1"/>
          </p:cNvSpPr>
          <p:nvPr>
            <p:ph type="title"/>
          </p:nvPr>
        </p:nvSpPr>
        <p:spPr bwMode="gray">
          <a:xfrm>
            <a:off x="304800" y="304800"/>
            <a:ext cx="853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ChangeArrowheads="1"/>
          </p:cNvSpPr>
          <p:nvPr/>
        </p:nvSpPr>
        <p:spPr bwMode="auto">
          <a:xfrm>
            <a:off x="0" y="990600"/>
            <a:ext cx="9144000" cy="58674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sp>
        <p:nvSpPr>
          <p:cNvPr id="1029" name="Rectangle 5"/>
          <p:cNvSpPr>
            <a:spLocks noGrp="1" noChangeArrowheads="1"/>
          </p:cNvSpPr>
          <p:nvPr>
            <p:ph type="body" idx="1"/>
          </p:nvPr>
        </p:nvSpPr>
        <p:spPr bwMode="auto">
          <a:xfrm>
            <a:off x="457200" y="1598613"/>
            <a:ext cx="8229600" cy="429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150" name="Rectangle 6"/>
          <p:cNvSpPr>
            <a:spLocks noGrp="1" noChangeArrowheads="1"/>
          </p:cNvSpPr>
          <p:nvPr>
            <p:ph type="sldNum" sz="quarter" idx="4"/>
          </p:nvPr>
        </p:nvSpPr>
        <p:spPr bwMode="auto">
          <a:xfrm>
            <a:off x="0" y="66294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2"/>
                </a:solidFill>
              </a:defRPr>
            </a:lvl1pPr>
          </a:lstStyle>
          <a:p>
            <a:fld id="{E425ED77-E044-4C4C-8729-1A734442DC26}" type="slidenum">
              <a:rPr lang="en-US"/>
              <a:pPr/>
              <a:t>‹#›</a:t>
            </a:fld>
            <a:endParaRPr lang="en-US"/>
          </a:p>
        </p:txBody>
      </p:sp>
      <p:sp>
        <p:nvSpPr>
          <p:cNvPr id="6151" name="Rectangle 7"/>
          <p:cNvSpPr>
            <a:spLocks noGrp="1" noChangeArrowheads="1"/>
          </p:cNvSpPr>
          <p:nvPr>
            <p:ph type="dt" sz="half" idx="2"/>
          </p:nvPr>
        </p:nvSpPr>
        <p:spPr bwMode="auto">
          <a:xfrm>
            <a:off x="3886200" y="6629400"/>
            <a:ext cx="1447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800">
                <a:solidFill>
                  <a:srgbClr val="999999"/>
                </a:solidFill>
                <a:latin typeface="Arial" charset="0"/>
                <a:ea typeface="+mn-ea"/>
                <a:cs typeface="+mn-cs"/>
              </a:defRPr>
            </a:lvl1pPr>
          </a:lstStyle>
          <a:p>
            <a:pPr>
              <a:defRPr/>
            </a:pPr>
            <a:endParaRPr lang="en-US"/>
          </a:p>
        </p:txBody>
      </p:sp>
      <p:sp>
        <p:nvSpPr>
          <p:cNvPr id="6152" name="Rectangle 8"/>
          <p:cNvSpPr>
            <a:spLocks noGrp="1" noChangeArrowheads="1"/>
          </p:cNvSpPr>
          <p:nvPr>
            <p:ph type="ftr" sz="quarter" idx="3"/>
          </p:nvPr>
        </p:nvSpPr>
        <p:spPr bwMode="auto">
          <a:xfrm>
            <a:off x="381000" y="6629400"/>
            <a:ext cx="3581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800">
                <a:solidFill>
                  <a:schemeClr val="bg2"/>
                </a:solidFill>
                <a:latin typeface="Arial" charset="0"/>
                <a:ea typeface="+mn-ea"/>
                <a:cs typeface="+mn-cs"/>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Lst>
  <p:txStyles>
    <p:titleStyle>
      <a:lvl1pPr algn="l" rtl="0" eaLnBrk="0" fontAlgn="base" hangingPunct="0">
        <a:spcBef>
          <a:spcPct val="0"/>
        </a:spcBef>
        <a:spcAft>
          <a:spcPct val="0"/>
        </a:spcAft>
        <a:defRPr sz="3200">
          <a:solidFill>
            <a:schemeClr val="accent1"/>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2pPr>
      <a:lvl3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3pPr>
      <a:lvl4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4pPr>
      <a:lvl5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accent1"/>
          </a:solidFill>
          <a:latin typeface="Arial" charset="0"/>
        </a:defRPr>
      </a:lvl6pPr>
      <a:lvl7pPr marL="914400" algn="l" rtl="0" fontAlgn="base">
        <a:spcBef>
          <a:spcPct val="0"/>
        </a:spcBef>
        <a:spcAft>
          <a:spcPct val="0"/>
        </a:spcAft>
        <a:defRPr sz="3200">
          <a:solidFill>
            <a:schemeClr val="accent1"/>
          </a:solidFill>
          <a:latin typeface="Arial" charset="0"/>
        </a:defRPr>
      </a:lvl7pPr>
      <a:lvl8pPr marL="1371600" algn="l" rtl="0" fontAlgn="base">
        <a:spcBef>
          <a:spcPct val="0"/>
        </a:spcBef>
        <a:spcAft>
          <a:spcPct val="0"/>
        </a:spcAft>
        <a:defRPr sz="3200">
          <a:solidFill>
            <a:schemeClr val="accent1"/>
          </a:solidFill>
          <a:latin typeface="Arial" charset="0"/>
        </a:defRPr>
      </a:lvl8pPr>
      <a:lvl9pPr marL="1828800" algn="l" rtl="0" fontAlgn="base">
        <a:spcBef>
          <a:spcPct val="0"/>
        </a:spcBef>
        <a:spcAft>
          <a:spcPct val="0"/>
        </a:spcAft>
        <a:defRPr sz="3200">
          <a:solidFill>
            <a:schemeClr val="accent1"/>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charset="0"/>
        <a:buChar char="v"/>
        <a:defRPr sz="2600">
          <a:solidFill>
            <a:schemeClr val="accent1"/>
          </a:solidFill>
          <a:latin typeface="Calibri"/>
          <a:ea typeface="ＭＳ Ｐゴシック" charset="0"/>
          <a:cs typeface="Calibri"/>
        </a:defRPr>
      </a:lvl1pPr>
      <a:lvl2pPr marL="742950" indent="-285750" algn="l" rtl="0" eaLnBrk="0" fontAlgn="base" hangingPunct="0">
        <a:spcBef>
          <a:spcPct val="20000"/>
        </a:spcBef>
        <a:spcAft>
          <a:spcPct val="0"/>
        </a:spcAft>
        <a:buClr>
          <a:schemeClr val="hlink"/>
        </a:buClr>
        <a:buFont typeface="Wingdings" charset="0"/>
        <a:buChar char="§"/>
        <a:defRPr sz="2400">
          <a:solidFill>
            <a:schemeClr val="tx1"/>
          </a:solidFill>
          <a:latin typeface="Calibri"/>
          <a:ea typeface="ＭＳ Ｐゴシック" charset="0"/>
          <a:cs typeface="Calibri"/>
        </a:defRPr>
      </a:lvl2pPr>
      <a:lvl3pPr marL="1143000" indent="-228600" algn="l" rtl="0" eaLnBrk="0" fontAlgn="base" hangingPunct="0">
        <a:spcBef>
          <a:spcPct val="20000"/>
        </a:spcBef>
        <a:spcAft>
          <a:spcPct val="0"/>
        </a:spcAft>
        <a:buClr>
          <a:schemeClr val="accent2"/>
        </a:buClr>
        <a:buFont typeface="Wingdings" charset="0"/>
        <a:buChar char="§"/>
        <a:defRPr sz="2200">
          <a:solidFill>
            <a:schemeClr val="tx1"/>
          </a:solidFill>
          <a:latin typeface="Calibri"/>
          <a:ea typeface="ＭＳ Ｐゴシック" charset="0"/>
          <a:cs typeface="Calibri"/>
        </a:defRPr>
      </a:lvl3pPr>
      <a:lvl4pPr marL="1600200" indent="-228600" algn="l" rtl="0" eaLnBrk="0" fontAlgn="base" hangingPunct="0">
        <a:spcBef>
          <a:spcPct val="20000"/>
        </a:spcBef>
        <a:spcAft>
          <a:spcPct val="0"/>
        </a:spcAft>
        <a:buClr>
          <a:schemeClr val="accent2"/>
        </a:buClr>
        <a:buSzPct val="110000"/>
        <a:buFont typeface="Wingdings" charset="0"/>
        <a:buChar char="§"/>
        <a:defRPr sz="2200">
          <a:solidFill>
            <a:schemeClr val="tx1"/>
          </a:solidFill>
          <a:latin typeface="Calibri"/>
          <a:ea typeface="ＭＳ Ｐゴシック" charset="0"/>
          <a:cs typeface="Calibri"/>
        </a:defRPr>
      </a:lvl4pPr>
      <a:lvl5pPr marL="2057400" indent="-228600" algn="l" rtl="0" eaLnBrk="0" fontAlgn="base" hangingPunct="0">
        <a:spcBef>
          <a:spcPct val="20000"/>
        </a:spcBef>
        <a:spcAft>
          <a:spcPct val="0"/>
        </a:spcAft>
        <a:buClr>
          <a:schemeClr val="accent2"/>
        </a:buClr>
        <a:buSzPct val="110000"/>
        <a:buFont typeface="Wingdings" charset="0"/>
        <a:buChar char="§"/>
        <a:defRPr sz="2000">
          <a:solidFill>
            <a:schemeClr val="tx1"/>
          </a:solidFill>
          <a:latin typeface="Calibri"/>
          <a:ea typeface="ＭＳ Ｐゴシック" charset="0"/>
          <a:cs typeface="Calibri"/>
        </a:defRPr>
      </a:lvl5pPr>
      <a:lvl6pPr marL="25146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8"/>
          <p:cNvSpPr>
            <a:spLocks noChangeArrowheads="1"/>
          </p:cNvSpPr>
          <p:nvPr/>
        </p:nvSpPr>
        <p:spPr bwMode="gray">
          <a:xfrm flipV="1">
            <a:off x="76200" y="898525"/>
            <a:ext cx="8669338" cy="46038"/>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kumimoji="1" lang="tr-TR" altLang="tr-TR" sz="2400" smtClean="0">
              <a:ea typeface="+mn-ea"/>
              <a:cs typeface="+mn-cs"/>
            </a:endParaRPr>
          </a:p>
        </p:txBody>
      </p:sp>
      <p:sp>
        <p:nvSpPr>
          <p:cNvPr id="2051" name="Rectangle 9"/>
          <p:cNvSpPr>
            <a:spLocks noGrp="1" noChangeArrowheads="1"/>
          </p:cNvSpPr>
          <p:nvPr>
            <p:ph type="title"/>
          </p:nvPr>
        </p:nvSpPr>
        <p:spPr bwMode="auto">
          <a:xfrm>
            <a:off x="1150938" y="152400"/>
            <a:ext cx="7793037"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2052" name="Rectangle 10"/>
          <p:cNvSpPr>
            <a:spLocks noGrp="1" noChangeArrowheads="1"/>
          </p:cNvSpPr>
          <p:nvPr>
            <p:ph type="body" idx="1"/>
          </p:nvPr>
        </p:nvSpPr>
        <p:spPr bwMode="auto">
          <a:xfrm>
            <a:off x="152400" y="1066800"/>
            <a:ext cx="8802688"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
          <p:cNvSpPr txBox="1">
            <a:spLocks noChangeArrowheads="1"/>
          </p:cNvSpPr>
          <p:nvPr userDrawn="1"/>
        </p:nvSpPr>
        <p:spPr bwMode="auto">
          <a:xfrm>
            <a:off x="-41275" y="6623050"/>
            <a:ext cx="529907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0F60E78E-9B4D-A143-87E5-6DDD18DAC534}" type="slidenum">
              <a:rPr lang="tr-TR" sz="1000" smtClean="0">
                <a:solidFill>
                  <a:srgbClr val="555555"/>
                </a:solidFill>
                <a:cs typeface="Arial" charset="0"/>
              </a:rPr>
              <a:pPr eaLnBrk="1" hangingPunct="1"/>
              <a:t>‹#›</a:t>
            </a:fld>
            <a:endParaRPr lang="tr-TR" sz="800" dirty="0">
              <a:solidFill>
                <a:srgbClr val="555555"/>
              </a:solidFill>
              <a:cs typeface="Arial" charset="0"/>
            </a:endParaRPr>
          </a:p>
        </p:txBody>
      </p:sp>
      <p:grpSp>
        <p:nvGrpSpPr>
          <p:cNvPr id="2054" name="Group 10"/>
          <p:cNvGrpSpPr>
            <a:grpSpLocks/>
          </p:cNvGrpSpPr>
          <p:nvPr userDrawn="1"/>
        </p:nvGrpSpPr>
        <p:grpSpPr bwMode="auto">
          <a:xfrm>
            <a:off x="76200" y="306388"/>
            <a:ext cx="838200" cy="531812"/>
            <a:chOff x="0" y="0"/>
            <a:chExt cx="6318014" cy="4148971"/>
          </a:xfrm>
        </p:grpSpPr>
        <p:sp>
          <p:nvSpPr>
            <p:cNvPr id="17" name="Rectangle 16"/>
            <p:cNvSpPr/>
            <p:nvPr/>
          </p:nvSpPr>
          <p:spPr>
            <a:xfrm>
              <a:off x="4343638" y="0"/>
              <a:ext cx="1974376" cy="1981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8" name="Rectangle 17"/>
            <p:cNvSpPr/>
            <p:nvPr/>
          </p:nvSpPr>
          <p:spPr>
            <a:xfrm>
              <a:off x="2189770" y="2154990"/>
              <a:ext cx="1986345" cy="198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9" name="Rectangle 18"/>
            <p:cNvSpPr/>
            <p:nvPr/>
          </p:nvSpPr>
          <p:spPr>
            <a:xfrm>
              <a:off x="2189770" y="0"/>
              <a:ext cx="1986345" cy="1981600"/>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0" name="Rectangle 19"/>
            <p:cNvSpPr/>
            <p:nvPr/>
          </p:nvSpPr>
          <p:spPr>
            <a:xfrm>
              <a:off x="4343638" y="2154990"/>
              <a:ext cx="1974376" cy="1981600"/>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1" name="Rectangle 20"/>
            <p:cNvSpPr/>
            <p:nvPr/>
          </p:nvSpPr>
          <p:spPr>
            <a:xfrm>
              <a:off x="11970" y="0"/>
              <a:ext cx="1974376" cy="1981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2" name="Rectangle 21"/>
            <p:cNvSpPr/>
            <p:nvPr/>
          </p:nvSpPr>
          <p:spPr>
            <a:xfrm>
              <a:off x="0" y="2167371"/>
              <a:ext cx="1974383" cy="198160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grpSp>
    </p:spTree>
  </p:cSld>
  <p:clrMap bg1="lt1" tx1="dk1" bg2="lt2" tx2="dk2" accent1="accent1" accent2="accent2" accent3="accent3" accent4="accent4" accent5="accent5" accent6="accent6" hlink="hlink" folHlink="folHlink"/>
  <p:sldLayoutIdLst>
    <p:sldLayoutId id="2147484229"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30" r:id="rId10"/>
    <p:sldLayoutId id="2147484231" r:id="rId11"/>
    <p:sldLayoutId id="2147484232" r:id="rId12"/>
    <p:sldLayoutId id="2147484233" r:id="rId13"/>
    <p:sldLayoutId id="2147484225" r:id="rId14"/>
    <p:sldLayoutId id="2147484226" r:id="rId15"/>
    <p:sldLayoutId id="2147484227" r:id="rId16"/>
    <p:sldLayoutId id="2147484228" r:id="rId17"/>
  </p:sldLayoutIdLst>
  <p:txStyles>
    <p:titleStyle>
      <a:lvl1pPr algn="l" rtl="0" eaLnBrk="0" fontAlgn="base" hangingPunct="0">
        <a:spcBef>
          <a:spcPct val="0"/>
        </a:spcBef>
        <a:spcAft>
          <a:spcPct val="0"/>
        </a:spcAft>
        <a:defRPr sz="3600" b="1" cap="none" spc="0">
          <a:ln w="10541" cmpd="sng">
            <a:solidFill>
              <a:schemeClr val="accent1">
                <a:shade val="88000"/>
                <a:satMod val="110000"/>
              </a:schemeClr>
            </a:solidFill>
            <a:prstDash val="solid"/>
          </a:ln>
          <a:solidFill>
            <a:srgbClr val="77933C"/>
          </a:solidFill>
          <a:effectLst/>
          <a:latin typeface="+mj-lt"/>
          <a:ea typeface="ＭＳ Ｐゴシック" charset="0"/>
          <a:cs typeface="ＭＳ Ｐゴシック" charset="0"/>
        </a:defRPr>
      </a:lvl1pPr>
      <a:lvl2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2pPr>
      <a:lvl3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3pPr>
      <a:lvl4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4pPr>
      <a:lvl5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5pPr>
      <a:lvl6pPr marL="457200" algn="l" rtl="0" fontAlgn="base">
        <a:spcBef>
          <a:spcPct val="0"/>
        </a:spcBef>
        <a:spcAft>
          <a:spcPct val="0"/>
        </a:spcAft>
        <a:defRPr sz="3200">
          <a:solidFill>
            <a:srgbClr val="CC3300"/>
          </a:solidFill>
          <a:latin typeface="Arial" charset="0"/>
          <a:cs typeface="Arial" charset="0"/>
        </a:defRPr>
      </a:lvl6pPr>
      <a:lvl7pPr marL="914400" algn="l" rtl="0" fontAlgn="base">
        <a:spcBef>
          <a:spcPct val="0"/>
        </a:spcBef>
        <a:spcAft>
          <a:spcPct val="0"/>
        </a:spcAft>
        <a:defRPr sz="3200">
          <a:solidFill>
            <a:srgbClr val="CC3300"/>
          </a:solidFill>
          <a:latin typeface="Arial" charset="0"/>
          <a:cs typeface="Arial" charset="0"/>
        </a:defRPr>
      </a:lvl7pPr>
      <a:lvl8pPr marL="1371600" algn="l" rtl="0" fontAlgn="base">
        <a:spcBef>
          <a:spcPct val="0"/>
        </a:spcBef>
        <a:spcAft>
          <a:spcPct val="0"/>
        </a:spcAft>
        <a:defRPr sz="3200">
          <a:solidFill>
            <a:srgbClr val="CC3300"/>
          </a:solidFill>
          <a:latin typeface="Arial" charset="0"/>
          <a:cs typeface="Arial" charset="0"/>
        </a:defRPr>
      </a:lvl8pPr>
      <a:lvl9pPr marL="1828800" algn="l" rtl="0" fontAlgn="base">
        <a:spcBef>
          <a:spcPct val="0"/>
        </a:spcBef>
        <a:spcAft>
          <a:spcPct val="0"/>
        </a:spcAft>
        <a:defRPr sz="3200">
          <a:solidFill>
            <a:srgbClr val="CC3300"/>
          </a:solidFill>
          <a:latin typeface="Arial" charset="0"/>
          <a:cs typeface="Arial" charset="0"/>
        </a:defRPr>
      </a:lvl9pPr>
    </p:titleStyle>
    <p:bodyStyle>
      <a:lvl1pPr marL="342900" indent="-342900" algn="l" rtl="0" eaLnBrk="0" fontAlgn="base" hangingPunct="0">
        <a:spcBef>
          <a:spcPct val="20000"/>
        </a:spcBef>
        <a:spcAft>
          <a:spcPct val="30000"/>
        </a:spcAft>
        <a:buClr>
          <a:schemeClr val="folHlink"/>
        </a:buClr>
        <a:buSzPct val="60000"/>
        <a:buFont typeface="Wingdings" charset="0"/>
        <a:buChar char="n"/>
        <a:defRPr sz="2600">
          <a:solidFill>
            <a:srgbClr val="4D4D4D"/>
          </a:solidFill>
          <a:latin typeface="+mn-lt"/>
          <a:ea typeface="ＭＳ Ｐゴシック" charset="0"/>
          <a:cs typeface="ＭＳ Ｐゴシック" charset="0"/>
        </a:defRPr>
      </a:lvl1pPr>
      <a:lvl2pPr marL="742950" indent="-285750" algn="l" rtl="0" eaLnBrk="0" fontAlgn="base" hangingPunct="0">
        <a:spcBef>
          <a:spcPct val="20000"/>
        </a:spcBef>
        <a:spcAft>
          <a:spcPct val="15000"/>
        </a:spcAft>
        <a:buClr>
          <a:schemeClr val="hlink"/>
        </a:buClr>
        <a:buSzPct val="55000"/>
        <a:buFont typeface="Wingdings" charset="0"/>
        <a:buChar char="n"/>
        <a:defRPr sz="2400">
          <a:solidFill>
            <a:srgbClr val="4D4D4D"/>
          </a:solidFill>
          <a:latin typeface="+mn-lt"/>
          <a:ea typeface="ＭＳ Ｐゴシック" charset="0"/>
          <a:cs typeface="Arial" charset="0"/>
        </a:defRPr>
      </a:lvl2pPr>
      <a:lvl3pPr marL="1143000" indent="-228600" algn="l" rtl="0" eaLnBrk="0" fontAlgn="base" hangingPunct="0">
        <a:spcBef>
          <a:spcPct val="20000"/>
        </a:spcBef>
        <a:spcAft>
          <a:spcPct val="15000"/>
        </a:spcAft>
        <a:buClr>
          <a:schemeClr val="folHlink"/>
        </a:buClr>
        <a:buSzPct val="50000"/>
        <a:buFont typeface="Wingdings" charset="0"/>
        <a:buChar char="n"/>
        <a:defRPr sz="2200">
          <a:solidFill>
            <a:srgbClr val="4D4D4D"/>
          </a:solidFill>
          <a:latin typeface="+mn-lt"/>
          <a:ea typeface="Arial" charset="0"/>
          <a:cs typeface="Arial" charset="0"/>
        </a:defRPr>
      </a:lvl3pPr>
      <a:lvl4pPr marL="1600200" indent="-228600" algn="l" rtl="0" eaLnBrk="0" fontAlgn="base" hangingPunct="0">
        <a:spcBef>
          <a:spcPct val="20000"/>
        </a:spcBef>
        <a:spcAft>
          <a:spcPct val="0"/>
        </a:spcAft>
        <a:buClr>
          <a:schemeClr val="accent2"/>
        </a:buClr>
        <a:buSzPct val="55000"/>
        <a:buFont typeface="Wingdings" charset="0"/>
        <a:buChar char="n"/>
        <a:defRPr sz="2200">
          <a:solidFill>
            <a:srgbClr val="4D4D4D"/>
          </a:solidFill>
          <a:latin typeface="+mn-lt"/>
          <a:ea typeface="Arial" charset="0"/>
          <a:cs typeface="Arial" charset="0"/>
        </a:defRPr>
      </a:lvl4pPr>
      <a:lvl5pPr marL="2057400" indent="-228600" algn="l" rtl="0" eaLnBrk="0" fontAlgn="base" hangingPunct="0">
        <a:spcBef>
          <a:spcPct val="20000"/>
        </a:spcBef>
        <a:spcAft>
          <a:spcPct val="0"/>
        </a:spcAft>
        <a:buClr>
          <a:schemeClr val="accent1"/>
        </a:buClr>
        <a:buSzPct val="50000"/>
        <a:buFont typeface="Wingdings" charset="0"/>
        <a:buChar char="n"/>
        <a:defRPr sz="2000">
          <a:solidFill>
            <a:srgbClr val="4D4D4D"/>
          </a:solidFill>
          <a:latin typeface="+mn-lt"/>
          <a:ea typeface="Arial" charset="0"/>
          <a:cs typeface="Arial"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wmf"/><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www.visual-paradigm.com/download/community.jsp" TargetMode="External"/><Relationship Id="rId2" Type="http://schemas.openxmlformats.org/officeDocument/2006/relationships/hyperlink" Target="http://www.draw.io/" TargetMode="Externa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8.wm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wm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www.theenterprisearchitect.eu/blog/2009/08/05/a-metaphor-for-model-driven-enginee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9.em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60.em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5.emf"/><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7.em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a:xfrm>
            <a:off x="457200" y="1993900"/>
            <a:ext cx="7293232" cy="1143000"/>
          </a:xfrm>
        </p:spPr>
        <p:txBody>
          <a:bodyPr/>
          <a:lstStyle/>
          <a:p>
            <a:r>
              <a:rPr lang="en-US" dirty="0" smtClean="0"/>
              <a:t>Chapter 5 – System Modeling</a:t>
            </a:r>
          </a:p>
        </p:txBody>
      </p:sp>
    </p:spTree>
    <p:extLst>
      <p:ext uri="{BB962C8B-B14F-4D97-AF65-F5344CB8AC3E}">
        <p14:creationId xmlns:p14="http://schemas.microsoft.com/office/powerpoint/2010/main" val="1773431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sz="3200" dirty="0" smtClean="0"/>
              <a:t>The </a:t>
            </a:r>
            <a:r>
              <a:rPr lang="en-US" sz="3200" dirty="0"/>
              <a:t>Model-View-Controller (MVC) pattern</a:t>
            </a:r>
            <a:endParaRPr lang="en-CA" sz="3200" dirty="0"/>
          </a:p>
        </p:txBody>
      </p:sp>
      <p:pic>
        <p:nvPicPr>
          <p:cNvPr id="1026" name="Picture 2" descr="https://daveh.io/blog/the-model-view-controller-pattern/the-mvc-pattern.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8754" y="2133600"/>
            <a:ext cx="8742846" cy="3559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0830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p:txBody>
          <a:bodyPr/>
          <a:lstStyle/>
          <a:p>
            <a:r>
              <a:rPr lang="en-US" sz="2500" dirty="0" smtClean="0"/>
              <a:t>Draw the sequence </a:t>
            </a:r>
            <a:r>
              <a:rPr lang="en-US" sz="2500" dirty="0"/>
              <a:t>diagram for </a:t>
            </a:r>
            <a:r>
              <a:rPr lang="en-US" sz="2500" dirty="0" smtClean="0"/>
              <a:t>use-case “View My Tickets”</a:t>
            </a:r>
          </a:p>
          <a:p>
            <a:r>
              <a:rPr lang="en-US" sz="2400" dirty="0"/>
              <a:t>Time: 5 minutes</a:t>
            </a:r>
            <a:endParaRPr lang="en-CA" sz="2400" dirty="0"/>
          </a:p>
          <a:p>
            <a:endParaRPr lang="en-CA" sz="2500" dirty="0"/>
          </a:p>
        </p:txBody>
      </p:sp>
      <p:pic>
        <p:nvPicPr>
          <p:cNvPr id="5" name="Picture 4"/>
          <p:cNvPicPr>
            <a:picLocks noChangeAspect="1"/>
          </p:cNvPicPr>
          <p:nvPr/>
        </p:nvPicPr>
        <p:blipFill>
          <a:blip r:embed="rId2"/>
          <a:stretch>
            <a:fillRect/>
          </a:stretch>
        </p:blipFill>
        <p:spPr>
          <a:xfrm>
            <a:off x="1768737" y="1653254"/>
            <a:ext cx="7375263" cy="5128546"/>
          </a:xfrm>
          <a:prstGeom prst="rect">
            <a:avLst/>
          </a:prstGeom>
        </p:spPr>
      </p:pic>
      <p:sp>
        <p:nvSpPr>
          <p:cNvPr id="6" name="Rounded Rectangle 5"/>
          <p:cNvSpPr/>
          <p:nvPr/>
        </p:nvSpPr>
        <p:spPr bwMode="auto">
          <a:xfrm>
            <a:off x="3429000" y="5562600"/>
            <a:ext cx="1371600" cy="609600"/>
          </a:xfrm>
          <a:prstGeom prst="roundRect">
            <a:avLst/>
          </a:prstGeom>
          <a:noFill/>
          <a:ln w="57150" cap="flat" cmpd="sng" algn="ctr">
            <a:solidFill>
              <a:schemeClr val="accent6">
                <a:lumMod val="7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smtClean="0">
              <a:ln>
                <a:noFill/>
              </a:ln>
              <a:solidFill>
                <a:schemeClr val="tx1"/>
              </a:solidFill>
              <a:effectLst/>
              <a:latin typeface="Arial" charset="0"/>
            </a:endParaRPr>
          </a:p>
        </p:txBody>
      </p:sp>
      <p:pic>
        <p:nvPicPr>
          <p:cNvPr id="3074" name="Picture 2" descr="http://www.1stcontact.com/blog/wp-content/uploads/2015/08/Three-students-taking-a-test-resized.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76200" y="4953000"/>
            <a:ext cx="2777154" cy="1847385"/>
          </a:xfrm>
          <a:prstGeom prst="rect">
            <a:avLst/>
          </a:prstGeom>
        </p:spPr>
      </p:pic>
    </p:spTree>
    <p:extLst>
      <p:ext uri="{BB962C8B-B14F-4D97-AF65-F5344CB8AC3E}">
        <p14:creationId xmlns:p14="http://schemas.microsoft.com/office/powerpoint/2010/main" val="3095595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p:txBody>
          <a:bodyPr/>
          <a:lstStyle/>
          <a:p>
            <a:r>
              <a:rPr lang="en-US" sz="2400" b="1" dirty="0" smtClean="0"/>
              <a:t>Draw the sequence </a:t>
            </a:r>
            <a:r>
              <a:rPr lang="en-US" sz="2400" b="1" dirty="0"/>
              <a:t>diagram for </a:t>
            </a:r>
            <a:r>
              <a:rPr lang="en-US" sz="2400" b="1" dirty="0" smtClean="0"/>
              <a:t>use-case “View My Tickets</a:t>
            </a:r>
            <a:r>
              <a:rPr lang="en-US" sz="2400" b="1" dirty="0" smtClean="0"/>
              <a:t>”</a:t>
            </a:r>
          </a:p>
          <a:p>
            <a:r>
              <a:rPr lang="en-US" sz="2400" b="1" dirty="0" smtClean="0"/>
              <a:t>Let’s use </a:t>
            </a:r>
            <a:r>
              <a:rPr lang="en-US" sz="2400" b="1" dirty="0"/>
              <a:t>online tools such as </a:t>
            </a:r>
            <a:r>
              <a:rPr lang="en-US" sz="2400" b="1" dirty="0" smtClean="0">
                <a:hlinkClick r:id="rId2"/>
              </a:rPr>
              <a:t>www.draw.io</a:t>
            </a:r>
            <a:r>
              <a:rPr lang="en-US" sz="2400" b="1" dirty="0" smtClean="0"/>
              <a:t> </a:t>
            </a:r>
          </a:p>
          <a:p>
            <a:r>
              <a:rPr lang="en-US" sz="2400" b="1" dirty="0" smtClean="0"/>
              <a:t>Or </a:t>
            </a:r>
            <a:r>
              <a:rPr lang="en-CA" sz="2000" b="1" u="sng" dirty="0" smtClean="0">
                <a:hlinkClick r:id="rId3"/>
              </a:rPr>
              <a:t>http</a:t>
            </a:r>
            <a:r>
              <a:rPr lang="en-CA" sz="2000" b="1" u="sng" dirty="0">
                <a:hlinkClick r:id="rId3"/>
              </a:rPr>
              <a:t>://www.visual-paradigm.com/download/community.jsp</a:t>
            </a:r>
            <a:endParaRPr lang="en-US" sz="2400" b="1" dirty="0" smtClean="0"/>
          </a:p>
          <a:p>
            <a:endParaRPr lang="en-CA" sz="2400" b="1" dirty="0"/>
          </a:p>
        </p:txBody>
      </p:sp>
      <p:pic>
        <p:nvPicPr>
          <p:cNvPr id="3074" name="Picture 2" descr="http://www.1stcontact.com/blog/wp-content/uploads/2015/08/Three-students-taking-a-test-resized.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p:cNvPicPr>
            <a:picLocks noChangeAspect="1"/>
          </p:cNvPicPr>
          <p:nvPr/>
        </p:nvPicPr>
        <p:blipFill>
          <a:blip r:embed="rId5"/>
          <a:stretch>
            <a:fillRect/>
          </a:stretch>
        </p:blipFill>
        <p:spPr>
          <a:xfrm>
            <a:off x="152400" y="3429001"/>
            <a:ext cx="3720321" cy="3200400"/>
          </a:xfrm>
          <a:prstGeom prst="rect">
            <a:avLst/>
          </a:prstGeom>
        </p:spPr>
      </p:pic>
      <p:pic>
        <p:nvPicPr>
          <p:cNvPr id="8" name="Resim 7"/>
          <p:cNvPicPr>
            <a:picLocks noChangeAspect="1"/>
          </p:cNvPicPr>
          <p:nvPr/>
        </p:nvPicPr>
        <p:blipFill>
          <a:blip r:embed="rId6"/>
          <a:stretch>
            <a:fillRect/>
          </a:stretch>
        </p:blipFill>
        <p:spPr>
          <a:xfrm>
            <a:off x="4166798" y="2693522"/>
            <a:ext cx="4581525" cy="2335679"/>
          </a:xfrm>
          <a:prstGeom prst="rect">
            <a:avLst/>
          </a:prstGeom>
        </p:spPr>
      </p:pic>
    </p:spTree>
    <p:extLst>
      <p:ext uri="{BB962C8B-B14F-4D97-AF65-F5344CB8AC3E}">
        <p14:creationId xmlns:p14="http://schemas.microsoft.com/office/powerpoint/2010/main" val="35434750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Search for Flights</a:t>
            </a:r>
            <a:r>
              <a:rPr lang="en-US" sz="2800" i="1" dirty="0" smtClean="0"/>
              <a:t> </a:t>
            </a:r>
            <a:r>
              <a:rPr lang="en-US" sz="2800" dirty="0" smtClean="0"/>
              <a:t>use-case</a:t>
            </a:r>
            <a:endParaRPr lang="en-US" sz="2800" u="sng" dirty="0" smtClean="0"/>
          </a:p>
        </p:txBody>
      </p:sp>
      <p:sp>
        <p:nvSpPr>
          <p:cNvPr id="3" name="Content Placeholder 2"/>
          <p:cNvSpPr>
            <a:spLocks noGrp="1"/>
          </p:cNvSpPr>
          <p:nvPr>
            <p:ph idx="1"/>
          </p:nvPr>
        </p:nvSpPr>
        <p:spPr/>
        <p:txBody>
          <a:bodyPr/>
          <a:lstStyle/>
          <a:p>
            <a:r>
              <a:rPr lang="en-US" dirty="0" smtClean="0"/>
              <a:t>Important points:</a:t>
            </a:r>
          </a:p>
          <a:p>
            <a:pPr lvl="1"/>
            <a:r>
              <a:rPr lang="en-US" dirty="0" smtClean="0"/>
              <a:t>All the method names on the message MUST exists in the class definitions </a:t>
            </a:r>
          </a:p>
          <a:p>
            <a:pPr lvl="1"/>
            <a:r>
              <a:rPr lang="en-US" b="1" u="sng" dirty="0" smtClean="0"/>
              <a:t>IN CLASS DIAGRAMS</a:t>
            </a:r>
            <a:endParaRPr lang="tr-TR" b="1" u="sng" dirty="0"/>
          </a:p>
        </p:txBody>
      </p:sp>
      <p:pic>
        <p:nvPicPr>
          <p:cNvPr id="2" name="Picture 1"/>
          <p:cNvPicPr>
            <a:picLocks noChangeAspect="1"/>
          </p:cNvPicPr>
          <p:nvPr/>
        </p:nvPicPr>
        <p:blipFill>
          <a:blip r:embed="rId2"/>
          <a:stretch>
            <a:fillRect/>
          </a:stretch>
        </p:blipFill>
        <p:spPr>
          <a:xfrm>
            <a:off x="4529983" y="2209800"/>
            <a:ext cx="7364730" cy="4036060"/>
          </a:xfrm>
          <a:prstGeom prst="rect">
            <a:avLst/>
          </a:prstGeom>
        </p:spPr>
      </p:pic>
      <p:sp>
        <p:nvSpPr>
          <p:cNvPr id="11" name="Rounded Rectangle 10"/>
          <p:cNvSpPr/>
          <p:nvPr/>
        </p:nvSpPr>
        <p:spPr>
          <a:xfrm>
            <a:off x="6705600" y="3505200"/>
            <a:ext cx="1751354" cy="4572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6" name="Picture 5"/>
          <p:cNvPicPr>
            <a:picLocks noChangeAspect="1"/>
          </p:cNvPicPr>
          <p:nvPr/>
        </p:nvPicPr>
        <p:blipFill>
          <a:blip r:embed="rId3"/>
          <a:stretch>
            <a:fillRect/>
          </a:stretch>
        </p:blipFill>
        <p:spPr>
          <a:xfrm>
            <a:off x="228600" y="3200400"/>
            <a:ext cx="5114160" cy="3141339"/>
          </a:xfrm>
          <a:prstGeom prst="rect">
            <a:avLst/>
          </a:prstGeom>
        </p:spPr>
      </p:pic>
      <p:sp>
        <p:nvSpPr>
          <p:cNvPr id="5" name="Up-Down Arrow 4"/>
          <p:cNvSpPr/>
          <p:nvPr/>
        </p:nvSpPr>
        <p:spPr bwMode="auto">
          <a:xfrm rot="4905847">
            <a:off x="5685428" y="3158031"/>
            <a:ext cx="381000" cy="1573825"/>
          </a:xfrm>
          <a:prstGeom prst="upDown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12" name="Rounded Rectangle 11"/>
          <p:cNvSpPr/>
          <p:nvPr/>
        </p:nvSpPr>
        <p:spPr>
          <a:xfrm>
            <a:off x="2609848" y="4038600"/>
            <a:ext cx="2343151" cy="18923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3" name="Rounded Rectangle 12"/>
          <p:cNvSpPr/>
          <p:nvPr/>
        </p:nvSpPr>
        <p:spPr>
          <a:xfrm>
            <a:off x="7599390" y="2508311"/>
            <a:ext cx="1377255"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401860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Search for Flights</a:t>
            </a:r>
            <a:r>
              <a:rPr lang="en-US" sz="2800" i="1" dirty="0" smtClean="0"/>
              <a:t> </a:t>
            </a:r>
            <a:r>
              <a:rPr lang="en-US" sz="2800" dirty="0" smtClean="0"/>
              <a:t>use-case</a:t>
            </a:r>
            <a:endParaRPr lang="en-US" sz="2800" u="sng" dirty="0" smtClean="0"/>
          </a:p>
        </p:txBody>
      </p:sp>
      <p:sp>
        <p:nvSpPr>
          <p:cNvPr id="3" name="Content Placeholder 2"/>
          <p:cNvSpPr>
            <a:spLocks noGrp="1"/>
          </p:cNvSpPr>
          <p:nvPr>
            <p:ph idx="1"/>
          </p:nvPr>
        </p:nvSpPr>
        <p:spPr/>
        <p:txBody>
          <a:bodyPr/>
          <a:lstStyle/>
          <a:p>
            <a:r>
              <a:rPr lang="en-US" dirty="0" smtClean="0"/>
              <a:t>Important points:</a:t>
            </a:r>
          </a:p>
          <a:p>
            <a:pPr lvl="1"/>
            <a:r>
              <a:rPr lang="en-US" dirty="0" smtClean="0"/>
              <a:t>All the method names on the message MUST exists in the class definitions</a:t>
            </a:r>
          </a:p>
          <a:p>
            <a:pPr lvl="1"/>
            <a:r>
              <a:rPr lang="en-US" b="1" u="sng" dirty="0" smtClean="0"/>
              <a:t>LATER IN THE SOURCE CODE</a:t>
            </a:r>
            <a:endParaRPr lang="tr-TR" b="1" u="sng" dirty="0"/>
          </a:p>
        </p:txBody>
      </p:sp>
      <p:pic>
        <p:nvPicPr>
          <p:cNvPr id="2" name="Picture 1"/>
          <p:cNvPicPr>
            <a:picLocks noChangeAspect="1"/>
          </p:cNvPicPr>
          <p:nvPr/>
        </p:nvPicPr>
        <p:blipFill>
          <a:blip r:embed="rId2"/>
          <a:stretch>
            <a:fillRect/>
          </a:stretch>
        </p:blipFill>
        <p:spPr>
          <a:xfrm>
            <a:off x="4598670" y="2209800"/>
            <a:ext cx="7364730" cy="4036060"/>
          </a:xfrm>
          <a:prstGeom prst="rect">
            <a:avLst/>
          </a:prstGeom>
        </p:spPr>
      </p:pic>
      <p:pic>
        <p:nvPicPr>
          <p:cNvPr id="4" name="Picture 3"/>
          <p:cNvPicPr>
            <a:picLocks noChangeAspect="1"/>
          </p:cNvPicPr>
          <p:nvPr/>
        </p:nvPicPr>
        <p:blipFill>
          <a:blip r:embed="rId3"/>
          <a:stretch>
            <a:fillRect/>
          </a:stretch>
        </p:blipFill>
        <p:spPr>
          <a:xfrm>
            <a:off x="152400" y="3352574"/>
            <a:ext cx="4333875" cy="2914650"/>
          </a:xfrm>
          <a:prstGeom prst="rect">
            <a:avLst/>
          </a:prstGeom>
        </p:spPr>
      </p:pic>
      <p:sp>
        <p:nvSpPr>
          <p:cNvPr id="8" name="Rounded Rectangle 7"/>
          <p:cNvSpPr/>
          <p:nvPr/>
        </p:nvSpPr>
        <p:spPr>
          <a:xfrm>
            <a:off x="1296646" y="5766705"/>
            <a:ext cx="3046754" cy="183786"/>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1" name="Rounded Rectangle 10"/>
          <p:cNvSpPr/>
          <p:nvPr/>
        </p:nvSpPr>
        <p:spPr>
          <a:xfrm>
            <a:off x="6705600" y="3505200"/>
            <a:ext cx="1751354" cy="4572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5" name="Up-Down Arrow 4"/>
          <p:cNvSpPr/>
          <p:nvPr/>
        </p:nvSpPr>
        <p:spPr bwMode="auto">
          <a:xfrm rot="3630907">
            <a:off x="5518588" y="3416868"/>
            <a:ext cx="381000" cy="2881430"/>
          </a:xfrm>
          <a:prstGeom prst="upDown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9" name="Rounded Rectangle 8"/>
          <p:cNvSpPr/>
          <p:nvPr/>
        </p:nvSpPr>
        <p:spPr>
          <a:xfrm>
            <a:off x="7775291" y="2508311"/>
            <a:ext cx="1377255"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834330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Interaction models</a:t>
            </a:r>
            <a:endParaRPr lang="en-US" dirty="0"/>
          </a:p>
        </p:txBody>
      </p:sp>
      <p:sp>
        <p:nvSpPr>
          <p:cNvPr id="3" name="Content Placeholder 2"/>
          <p:cNvSpPr>
            <a:spLocks noGrp="1"/>
          </p:cNvSpPr>
          <p:nvPr>
            <p:ph idx="1"/>
          </p:nvPr>
        </p:nvSpPr>
        <p:spPr/>
        <p:txBody>
          <a:bodyPr/>
          <a:lstStyle/>
          <a:p>
            <a:r>
              <a:rPr lang="en-US" dirty="0" smtClean="0"/>
              <a:t>Modeling </a:t>
            </a:r>
            <a:r>
              <a:rPr lang="en-US" u="sng" dirty="0" smtClean="0"/>
              <a:t>user interaction</a:t>
            </a:r>
            <a:r>
              <a:rPr lang="en-US" dirty="0" smtClean="0"/>
              <a:t> is important as it helps to identify user requirements. </a:t>
            </a:r>
          </a:p>
          <a:p>
            <a:r>
              <a:rPr lang="en-US" dirty="0" smtClean="0"/>
              <a:t>Modeling </a:t>
            </a:r>
            <a:r>
              <a:rPr lang="en-US" u="sng" dirty="0" smtClean="0"/>
              <a:t>system-to-system interaction</a:t>
            </a:r>
            <a:r>
              <a:rPr lang="en-US" dirty="0" smtClean="0"/>
              <a:t> highlights the communication problems that may arise. </a:t>
            </a:r>
          </a:p>
          <a:p>
            <a:r>
              <a:rPr lang="en-US" dirty="0" smtClean="0"/>
              <a:t>Modeling </a:t>
            </a:r>
            <a:r>
              <a:rPr lang="en-US" u="sng" dirty="0" smtClean="0"/>
              <a:t>component interaction</a:t>
            </a:r>
            <a:r>
              <a:rPr lang="en-US" dirty="0" smtClean="0"/>
              <a:t> helps us understand if a proposed system structure is likely to deliver the required system performance and dependability.</a:t>
            </a:r>
            <a:r>
              <a:rPr lang="en-GB" dirty="0" smtClean="0"/>
              <a:t> </a:t>
            </a:r>
          </a:p>
          <a:p>
            <a:endParaRPr lang="en-GB" dirty="0" smtClean="0"/>
          </a:p>
        </p:txBody>
      </p:sp>
    </p:spTree>
    <p:extLst>
      <p:ext uri="{BB962C8B-B14F-4D97-AF65-F5344CB8AC3E}">
        <p14:creationId xmlns:p14="http://schemas.microsoft.com/office/powerpoint/2010/main" val="18028677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models - Sequence </a:t>
            </a:r>
            <a:r>
              <a:rPr lang="en-US" dirty="0" smtClean="0"/>
              <a:t>diagrams</a:t>
            </a:r>
            <a:endParaRPr lang="en-US" dirty="0"/>
          </a:p>
        </p:txBody>
      </p:sp>
      <p:sp>
        <p:nvSpPr>
          <p:cNvPr id="3" name="Content Placeholder 2"/>
          <p:cNvSpPr>
            <a:spLocks noGrp="1"/>
          </p:cNvSpPr>
          <p:nvPr>
            <p:ph idx="1"/>
          </p:nvPr>
        </p:nvSpPr>
        <p:spPr/>
        <p:txBody>
          <a:bodyPr/>
          <a:lstStyle/>
          <a:p>
            <a:r>
              <a:rPr lang="en-US" u="sng" dirty="0" smtClean="0">
                <a:solidFill>
                  <a:schemeClr val="accent5">
                    <a:lumMod val="75000"/>
                  </a:schemeClr>
                </a:solidFill>
              </a:rPr>
              <a:t>Sequence diagrams</a:t>
            </a:r>
            <a:r>
              <a:rPr lang="en-US" dirty="0" smtClean="0"/>
              <a:t> are part of UML and are used to model interactions between </a:t>
            </a:r>
            <a:r>
              <a:rPr lang="en-US" u="sng" dirty="0" smtClean="0"/>
              <a:t>actors</a:t>
            </a:r>
            <a:r>
              <a:rPr lang="en-US" dirty="0" smtClean="0"/>
              <a:t> and </a:t>
            </a:r>
            <a:r>
              <a:rPr lang="en-US" u="sng" dirty="0" smtClean="0"/>
              <a:t>objects</a:t>
            </a:r>
            <a:r>
              <a:rPr lang="en-US" dirty="0" smtClean="0"/>
              <a:t> within a system.</a:t>
            </a:r>
          </a:p>
          <a:p>
            <a:r>
              <a:rPr lang="en-US" dirty="0" smtClean="0"/>
              <a:t>A sequence diagram shows the sequence of interactions that take place during a particular use case or use case instance.</a:t>
            </a:r>
          </a:p>
          <a:p>
            <a:endParaRPr lang="en-US" dirty="0" smtClean="0"/>
          </a:p>
        </p:txBody>
      </p:sp>
    </p:spTree>
    <p:extLst>
      <p:ext uri="{BB962C8B-B14F-4D97-AF65-F5344CB8AC3E}">
        <p14:creationId xmlns:p14="http://schemas.microsoft.com/office/powerpoint/2010/main" val="70171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Search for Flights</a:t>
            </a:r>
            <a:r>
              <a:rPr lang="en-US" sz="2800" i="1" dirty="0" smtClean="0"/>
              <a:t> </a:t>
            </a:r>
            <a:r>
              <a:rPr lang="en-US" sz="2800" dirty="0" smtClean="0"/>
              <a:t>use-case</a:t>
            </a:r>
            <a:endParaRPr lang="en-US" sz="2800" u="sng" dirty="0" smtClean="0"/>
          </a:p>
        </p:txBody>
      </p:sp>
      <p:sp>
        <p:nvSpPr>
          <p:cNvPr id="3" name="Content Placeholder 2"/>
          <p:cNvSpPr>
            <a:spLocks noGrp="1"/>
          </p:cNvSpPr>
          <p:nvPr>
            <p:ph idx="1"/>
          </p:nvPr>
        </p:nvSpPr>
        <p:spPr/>
        <p:txBody>
          <a:bodyPr/>
          <a:lstStyle/>
          <a:p>
            <a:r>
              <a:rPr lang="en-US" dirty="0" smtClean="0"/>
              <a:t>Important points:</a:t>
            </a:r>
          </a:p>
          <a:p>
            <a:pPr lvl="1"/>
            <a:r>
              <a:rPr lang="en-US" dirty="0" smtClean="0"/>
              <a:t>Object creation messages…</a:t>
            </a:r>
            <a:endParaRPr lang="tr-TR" b="1" u="sng" dirty="0"/>
          </a:p>
        </p:txBody>
      </p:sp>
      <p:pic>
        <p:nvPicPr>
          <p:cNvPr id="6" name="Picture 5"/>
          <p:cNvPicPr>
            <a:picLocks noChangeAspect="1"/>
          </p:cNvPicPr>
          <p:nvPr/>
        </p:nvPicPr>
        <p:blipFill>
          <a:blip r:embed="rId2"/>
          <a:stretch>
            <a:fillRect/>
          </a:stretch>
        </p:blipFill>
        <p:spPr>
          <a:xfrm>
            <a:off x="823912" y="2247900"/>
            <a:ext cx="7496175" cy="4076700"/>
          </a:xfrm>
          <a:prstGeom prst="rect">
            <a:avLst/>
          </a:prstGeom>
        </p:spPr>
      </p:pic>
    </p:spTree>
    <p:extLst>
      <p:ext uri="{BB962C8B-B14F-4D97-AF65-F5344CB8AC3E}">
        <p14:creationId xmlns:p14="http://schemas.microsoft.com/office/powerpoint/2010/main" val="492241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a:t>
            </a:r>
            <a:endParaRPr lang="en-US" sz="2800" u="sng" dirty="0" smtClean="0"/>
          </a:p>
        </p:txBody>
      </p:sp>
      <p:sp>
        <p:nvSpPr>
          <p:cNvPr id="3" name="Content Placeholder 2"/>
          <p:cNvSpPr>
            <a:spLocks noGrp="1"/>
          </p:cNvSpPr>
          <p:nvPr>
            <p:ph idx="1"/>
          </p:nvPr>
        </p:nvSpPr>
        <p:spPr>
          <a:xfrm>
            <a:off x="152400" y="1066800"/>
            <a:ext cx="5942536" cy="5562600"/>
          </a:xfrm>
        </p:spPr>
        <p:txBody>
          <a:bodyPr/>
          <a:lstStyle/>
          <a:p>
            <a:r>
              <a:rPr lang="en-US" dirty="0" smtClean="0"/>
              <a:t>Important points:</a:t>
            </a:r>
          </a:p>
          <a:p>
            <a:pPr lvl="1"/>
            <a:r>
              <a:rPr lang="en-US" dirty="0" smtClean="0"/>
              <a:t>All the method names on the message MUST exists in the class definitions </a:t>
            </a:r>
          </a:p>
          <a:p>
            <a:pPr lvl="1"/>
            <a:r>
              <a:rPr lang="en-US" b="1" u="sng" dirty="0" smtClean="0"/>
              <a:t>IN CLASS DIAGRAMS</a:t>
            </a:r>
            <a:endParaRPr lang="tr-TR" b="1" u="sng" dirty="0"/>
          </a:p>
        </p:txBody>
      </p:sp>
      <p:pic>
        <p:nvPicPr>
          <p:cNvPr id="2" name="Picture 1"/>
          <p:cNvPicPr>
            <a:picLocks noChangeAspect="1"/>
          </p:cNvPicPr>
          <p:nvPr/>
        </p:nvPicPr>
        <p:blipFill rotWithShape="1">
          <a:blip r:embed="rId2"/>
          <a:srcRect l="-362"/>
          <a:stretch/>
        </p:blipFill>
        <p:spPr>
          <a:xfrm>
            <a:off x="-457199" y="3239770"/>
            <a:ext cx="7391400" cy="4036060"/>
          </a:xfrm>
          <a:prstGeom prst="rect">
            <a:avLst/>
          </a:prstGeom>
        </p:spPr>
      </p:pic>
      <p:sp>
        <p:nvSpPr>
          <p:cNvPr id="11" name="Rounded Rectangle 10"/>
          <p:cNvSpPr/>
          <p:nvPr/>
        </p:nvSpPr>
        <p:spPr>
          <a:xfrm>
            <a:off x="3084090" y="5715000"/>
            <a:ext cx="2362200" cy="509012"/>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5" name="Up-Down Arrow 4"/>
          <p:cNvSpPr/>
          <p:nvPr/>
        </p:nvSpPr>
        <p:spPr bwMode="auto">
          <a:xfrm rot="3238804">
            <a:off x="5736244" y="3612704"/>
            <a:ext cx="381000" cy="2346914"/>
          </a:xfrm>
          <a:prstGeom prst="upDown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pic>
        <p:nvPicPr>
          <p:cNvPr id="4" name="Picture 3"/>
          <p:cNvPicPr>
            <a:picLocks noChangeAspect="1"/>
          </p:cNvPicPr>
          <p:nvPr/>
        </p:nvPicPr>
        <p:blipFill>
          <a:blip r:embed="rId3"/>
          <a:stretch>
            <a:fillRect/>
          </a:stretch>
        </p:blipFill>
        <p:spPr>
          <a:xfrm>
            <a:off x="6987878" y="83185"/>
            <a:ext cx="1971675" cy="6315075"/>
          </a:xfrm>
          <a:prstGeom prst="rect">
            <a:avLst/>
          </a:prstGeom>
        </p:spPr>
      </p:pic>
      <p:sp>
        <p:nvSpPr>
          <p:cNvPr id="12" name="Rounded Rectangle 11"/>
          <p:cNvSpPr/>
          <p:nvPr/>
        </p:nvSpPr>
        <p:spPr>
          <a:xfrm>
            <a:off x="6934200" y="3302052"/>
            <a:ext cx="1654502" cy="20314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0" name="Rounded Rectangle 9"/>
          <p:cNvSpPr/>
          <p:nvPr/>
        </p:nvSpPr>
        <p:spPr>
          <a:xfrm>
            <a:off x="6955831" y="3638312"/>
            <a:ext cx="1654502" cy="20314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3" name="Rounded Rectangle 12"/>
          <p:cNvSpPr/>
          <p:nvPr/>
        </p:nvSpPr>
        <p:spPr>
          <a:xfrm>
            <a:off x="6955831" y="3986679"/>
            <a:ext cx="1654502" cy="20314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7189205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Login</a:t>
            </a:r>
            <a:r>
              <a:rPr lang="en-US" sz="2800" dirty="0" smtClean="0"/>
              <a:t> use-case</a:t>
            </a:r>
            <a:endParaRPr lang="en-US" sz="2800" u="sng" dirty="0" smtClean="0"/>
          </a:p>
        </p:txBody>
      </p:sp>
      <p:sp>
        <p:nvSpPr>
          <p:cNvPr id="2" name="Content Placeholder 1"/>
          <p:cNvSpPr>
            <a:spLocks noGrp="1"/>
          </p:cNvSpPr>
          <p:nvPr>
            <p:ph idx="1"/>
          </p:nvPr>
        </p:nvSpPr>
        <p:spPr/>
        <p:txBody>
          <a:bodyPr/>
          <a:lstStyle/>
          <a:p>
            <a:r>
              <a:rPr lang="en-US" dirty="0" smtClean="0"/>
              <a:t>Solution is next…</a:t>
            </a:r>
            <a:endParaRPr lang="en-CA" dirty="0"/>
          </a:p>
        </p:txBody>
      </p:sp>
      <p:pic>
        <p:nvPicPr>
          <p:cNvPr id="9" name="Picture 8"/>
          <p:cNvPicPr>
            <a:picLocks noChangeAspect="1"/>
          </p:cNvPicPr>
          <p:nvPr/>
        </p:nvPicPr>
        <p:blipFill>
          <a:blip r:embed="rId2"/>
          <a:stretch>
            <a:fillRect/>
          </a:stretch>
        </p:blipFill>
        <p:spPr>
          <a:xfrm>
            <a:off x="7127875" y="165100"/>
            <a:ext cx="1828800" cy="3286783"/>
          </a:xfrm>
          <a:prstGeom prst="rect">
            <a:avLst/>
          </a:prstGeom>
        </p:spPr>
      </p:pic>
      <p:sp>
        <p:nvSpPr>
          <p:cNvPr id="10" name="Rounded Rectangle 9"/>
          <p:cNvSpPr/>
          <p:nvPr/>
        </p:nvSpPr>
        <p:spPr>
          <a:xfrm>
            <a:off x="8267741" y="622300"/>
            <a:ext cx="660448" cy="3042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4" name="Picture 3"/>
          <p:cNvPicPr>
            <a:picLocks noChangeAspect="1"/>
          </p:cNvPicPr>
          <p:nvPr/>
        </p:nvPicPr>
        <p:blipFill>
          <a:blip r:embed="rId3"/>
          <a:stretch>
            <a:fillRect/>
          </a:stretch>
        </p:blipFill>
        <p:spPr>
          <a:xfrm>
            <a:off x="304800" y="2362200"/>
            <a:ext cx="7248525" cy="4200525"/>
          </a:xfrm>
          <a:prstGeom prst="rect">
            <a:avLst/>
          </a:prstGeom>
        </p:spPr>
      </p:pic>
    </p:spTree>
    <p:extLst>
      <p:ext uri="{BB962C8B-B14F-4D97-AF65-F5344CB8AC3E}">
        <p14:creationId xmlns:p14="http://schemas.microsoft.com/office/powerpoint/2010/main" val="1263439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book</a:t>
            </a:r>
            <a:endParaRPr lang="tr-TR" dirty="0"/>
          </a:p>
        </p:txBody>
      </p:sp>
      <p:sp>
        <p:nvSpPr>
          <p:cNvPr id="3" name="Content Placeholder 2"/>
          <p:cNvSpPr>
            <a:spLocks noGrp="1"/>
          </p:cNvSpPr>
          <p:nvPr>
            <p:ph idx="1"/>
          </p:nvPr>
        </p:nvSpPr>
        <p:spPr/>
        <p:txBody>
          <a:bodyPr/>
          <a:lstStyle/>
          <a:p>
            <a:r>
              <a:rPr lang="en-US" dirty="0" smtClean="0"/>
              <a:t>Read it online!</a:t>
            </a:r>
            <a:endParaRPr lang="tr-TR" dirty="0"/>
          </a:p>
        </p:txBody>
      </p:sp>
      <p:pic>
        <p:nvPicPr>
          <p:cNvPr id="4" name="Picture 3"/>
          <p:cNvPicPr>
            <a:picLocks noChangeAspect="1"/>
          </p:cNvPicPr>
          <p:nvPr/>
        </p:nvPicPr>
        <p:blipFill>
          <a:blip r:embed="rId2"/>
          <a:stretch>
            <a:fillRect/>
          </a:stretch>
        </p:blipFill>
        <p:spPr>
          <a:xfrm>
            <a:off x="4343400" y="76200"/>
            <a:ext cx="4648200" cy="6567457"/>
          </a:xfrm>
          <a:prstGeom prst="rect">
            <a:avLst/>
          </a:prstGeom>
        </p:spPr>
      </p:pic>
      <p:pic>
        <p:nvPicPr>
          <p:cNvPr id="5" name="Picture 4"/>
          <p:cNvPicPr>
            <a:picLocks noChangeAspect="1"/>
          </p:cNvPicPr>
          <p:nvPr/>
        </p:nvPicPr>
        <p:blipFill>
          <a:blip r:embed="rId3"/>
          <a:stretch>
            <a:fillRect/>
          </a:stretch>
        </p:blipFill>
        <p:spPr>
          <a:xfrm>
            <a:off x="245081" y="1754981"/>
            <a:ext cx="3869719" cy="4722019"/>
          </a:xfrm>
          <a:prstGeom prst="rect">
            <a:avLst/>
          </a:prstGeom>
        </p:spPr>
      </p:pic>
    </p:spTree>
    <p:extLst>
      <p:ext uri="{BB962C8B-B14F-4D97-AF65-F5344CB8AC3E}">
        <p14:creationId xmlns:p14="http://schemas.microsoft.com/office/powerpoint/2010/main" val="420314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Login</a:t>
            </a:r>
            <a:r>
              <a:rPr lang="en-US" sz="2800" dirty="0" smtClean="0"/>
              <a:t> use-case</a:t>
            </a:r>
            <a:endParaRPr lang="en-US" sz="2800" u="sng" dirty="0" smtClean="0"/>
          </a:p>
        </p:txBody>
      </p:sp>
      <p:pic>
        <p:nvPicPr>
          <p:cNvPr id="9" name="Picture 8"/>
          <p:cNvPicPr>
            <a:picLocks noChangeAspect="1"/>
          </p:cNvPicPr>
          <p:nvPr/>
        </p:nvPicPr>
        <p:blipFill>
          <a:blip r:embed="rId2"/>
          <a:stretch>
            <a:fillRect/>
          </a:stretch>
        </p:blipFill>
        <p:spPr>
          <a:xfrm>
            <a:off x="7127875" y="165100"/>
            <a:ext cx="1828800" cy="3286783"/>
          </a:xfrm>
          <a:prstGeom prst="rect">
            <a:avLst/>
          </a:prstGeom>
        </p:spPr>
      </p:pic>
      <p:sp>
        <p:nvSpPr>
          <p:cNvPr id="10" name="Rounded Rectangle 9"/>
          <p:cNvSpPr/>
          <p:nvPr/>
        </p:nvSpPr>
        <p:spPr>
          <a:xfrm>
            <a:off x="8267741" y="622300"/>
            <a:ext cx="660448" cy="3042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2" name="Picture 1"/>
          <p:cNvPicPr>
            <a:picLocks noChangeAspect="1"/>
          </p:cNvPicPr>
          <p:nvPr/>
        </p:nvPicPr>
        <p:blipFill>
          <a:blip r:embed="rId3"/>
          <a:stretch>
            <a:fillRect/>
          </a:stretch>
        </p:blipFill>
        <p:spPr>
          <a:xfrm>
            <a:off x="228600" y="990600"/>
            <a:ext cx="6858000" cy="5779056"/>
          </a:xfrm>
          <a:prstGeom prst="rect">
            <a:avLst/>
          </a:prstGeom>
        </p:spPr>
      </p:pic>
    </p:spTree>
    <p:extLst>
      <p:ext uri="{BB962C8B-B14F-4D97-AF65-F5344CB8AC3E}">
        <p14:creationId xmlns:p14="http://schemas.microsoft.com/office/powerpoint/2010/main" val="4208052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Login</a:t>
            </a:r>
            <a:r>
              <a:rPr lang="en-US" sz="2800" dirty="0" smtClean="0"/>
              <a:t> use-case</a:t>
            </a:r>
            <a:endParaRPr lang="en-US" sz="2800" u="sng" dirty="0" smtClean="0"/>
          </a:p>
        </p:txBody>
      </p:sp>
      <p:pic>
        <p:nvPicPr>
          <p:cNvPr id="2" name="Picture 1"/>
          <p:cNvPicPr>
            <a:picLocks noChangeAspect="1"/>
          </p:cNvPicPr>
          <p:nvPr/>
        </p:nvPicPr>
        <p:blipFill>
          <a:blip r:embed="rId2"/>
          <a:stretch>
            <a:fillRect/>
          </a:stretch>
        </p:blipFill>
        <p:spPr>
          <a:xfrm>
            <a:off x="76200" y="1929860"/>
            <a:ext cx="5743381" cy="4839796"/>
          </a:xfrm>
          <a:prstGeom prst="rect">
            <a:avLst/>
          </a:prstGeom>
        </p:spPr>
      </p:pic>
      <p:pic>
        <p:nvPicPr>
          <p:cNvPr id="3" name="Picture 2"/>
          <p:cNvPicPr>
            <a:picLocks noChangeAspect="1"/>
          </p:cNvPicPr>
          <p:nvPr/>
        </p:nvPicPr>
        <p:blipFill>
          <a:blip r:embed="rId3"/>
          <a:stretch>
            <a:fillRect/>
          </a:stretch>
        </p:blipFill>
        <p:spPr>
          <a:xfrm>
            <a:off x="5117654" y="900157"/>
            <a:ext cx="3996436" cy="3533775"/>
          </a:xfrm>
          <a:prstGeom prst="rect">
            <a:avLst/>
          </a:prstGeom>
        </p:spPr>
      </p:pic>
      <p:sp>
        <p:nvSpPr>
          <p:cNvPr id="7" name="Up-Down Arrow 6"/>
          <p:cNvSpPr/>
          <p:nvPr/>
        </p:nvSpPr>
        <p:spPr bwMode="auto">
          <a:xfrm rot="4584471">
            <a:off x="5148101" y="2004708"/>
            <a:ext cx="381000" cy="3701056"/>
          </a:xfrm>
          <a:prstGeom prst="upDown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8" name="Rounded Rectangle 7"/>
          <p:cNvSpPr/>
          <p:nvPr/>
        </p:nvSpPr>
        <p:spPr>
          <a:xfrm>
            <a:off x="1823145" y="4146611"/>
            <a:ext cx="1377255"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1" name="Rounded Rectangle 10"/>
          <p:cNvSpPr/>
          <p:nvPr/>
        </p:nvSpPr>
        <p:spPr>
          <a:xfrm>
            <a:off x="2484125" y="2286000"/>
            <a:ext cx="1377255"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2" name="Rounded Rectangle 11"/>
          <p:cNvSpPr/>
          <p:nvPr/>
        </p:nvSpPr>
        <p:spPr>
          <a:xfrm>
            <a:off x="7239000" y="3352800"/>
            <a:ext cx="1704975" cy="1967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3680094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72286" y="873911"/>
            <a:ext cx="2476500" cy="5962650"/>
          </a:xfrm>
          <a:prstGeom prst="rect">
            <a:avLst/>
          </a:prstGeom>
        </p:spPr>
      </p:pic>
      <p:sp>
        <p:nvSpPr>
          <p:cNvPr id="19458" name="Title 1"/>
          <p:cNvSpPr>
            <a:spLocks noGrp="1"/>
          </p:cNvSpPr>
          <p:nvPr>
            <p:ph type="title"/>
          </p:nvPr>
        </p:nvSpPr>
        <p:spPr/>
        <p:txBody>
          <a:bodyPr/>
          <a:lstStyle/>
          <a:p>
            <a:r>
              <a:rPr lang="en-US" sz="2800" dirty="0" smtClean="0"/>
              <a:t>Sequence diagram for </a:t>
            </a:r>
            <a:r>
              <a:rPr lang="en-US" sz="2800" u="sng" dirty="0" smtClean="0"/>
              <a:t>Login</a:t>
            </a:r>
            <a:r>
              <a:rPr lang="en-US" sz="2800" dirty="0" smtClean="0"/>
              <a:t> use-case</a:t>
            </a:r>
            <a:endParaRPr lang="en-US" sz="2800" u="sng" dirty="0" smtClean="0"/>
          </a:p>
        </p:txBody>
      </p:sp>
      <p:pic>
        <p:nvPicPr>
          <p:cNvPr id="2" name="Picture 1"/>
          <p:cNvPicPr>
            <a:picLocks noChangeAspect="1"/>
          </p:cNvPicPr>
          <p:nvPr/>
        </p:nvPicPr>
        <p:blipFill>
          <a:blip r:embed="rId3"/>
          <a:stretch>
            <a:fillRect/>
          </a:stretch>
        </p:blipFill>
        <p:spPr>
          <a:xfrm>
            <a:off x="76200" y="1929860"/>
            <a:ext cx="5743381" cy="4839796"/>
          </a:xfrm>
          <a:prstGeom prst="rect">
            <a:avLst/>
          </a:prstGeom>
        </p:spPr>
      </p:pic>
      <p:sp>
        <p:nvSpPr>
          <p:cNvPr id="7" name="Up-Down Arrow 6"/>
          <p:cNvSpPr/>
          <p:nvPr/>
        </p:nvSpPr>
        <p:spPr bwMode="auto">
          <a:xfrm rot="4584471">
            <a:off x="5436733" y="3612843"/>
            <a:ext cx="381000" cy="1667269"/>
          </a:xfrm>
          <a:prstGeom prst="upDown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8" name="Rounded Rectangle 7"/>
          <p:cNvSpPr/>
          <p:nvPr/>
        </p:nvSpPr>
        <p:spPr>
          <a:xfrm>
            <a:off x="3352800" y="4823612"/>
            <a:ext cx="1524000"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1" name="Rounded Rectangle 10"/>
          <p:cNvSpPr/>
          <p:nvPr/>
        </p:nvSpPr>
        <p:spPr>
          <a:xfrm>
            <a:off x="3962400" y="2248776"/>
            <a:ext cx="767655" cy="4253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2" name="Rounded Rectangle 11"/>
          <p:cNvSpPr/>
          <p:nvPr/>
        </p:nvSpPr>
        <p:spPr>
          <a:xfrm>
            <a:off x="6482289" y="3756841"/>
            <a:ext cx="1518712" cy="51035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536591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a:t>
            </a:r>
            <a:r>
              <a:rPr lang="en-US" dirty="0" smtClean="0"/>
              <a:t>diagrams: learn more</a:t>
            </a:r>
            <a:endParaRPr lang="tr-TR" dirty="0"/>
          </a:p>
        </p:txBody>
      </p:sp>
      <p:sp>
        <p:nvSpPr>
          <p:cNvPr id="3" name="Content Placeholder 2"/>
          <p:cNvSpPr>
            <a:spLocks noGrp="1"/>
          </p:cNvSpPr>
          <p:nvPr>
            <p:ph idx="1"/>
          </p:nvPr>
        </p:nvSpPr>
        <p:spPr/>
        <p:txBody>
          <a:bodyPr/>
          <a:lstStyle/>
          <a:p>
            <a:endParaRPr lang="tr-TR" dirty="0"/>
          </a:p>
        </p:txBody>
      </p:sp>
      <p:pic>
        <p:nvPicPr>
          <p:cNvPr id="6" name="Picture 5"/>
          <p:cNvPicPr>
            <a:picLocks noChangeAspect="1"/>
          </p:cNvPicPr>
          <p:nvPr/>
        </p:nvPicPr>
        <p:blipFill>
          <a:blip r:embed="rId2"/>
          <a:stretch>
            <a:fillRect/>
          </a:stretch>
        </p:blipFill>
        <p:spPr>
          <a:xfrm>
            <a:off x="228600" y="1066800"/>
            <a:ext cx="8814842" cy="4953000"/>
          </a:xfrm>
          <a:prstGeom prst="rect">
            <a:avLst/>
          </a:prstGeom>
        </p:spPr>
      </p:pic>
      <p:sp>
        <p:nvSpPr>
          <p:cNvPr id="5" name="Rounded Rectangle 4"/>
          <p:cNvSpPr/>
          <p:nvPr/>
        </p:nvSpPr>
        <p:spPr>
          <a:xfrm>
            <a:off x="1524000" y="1447800"/>
            <a:ext cx="2895600" cy="1676400"/>
          </a:xfrm>
          <a:prstGeom prst="roundRect">
            <a:avLst>
              <a:gd name="adj" fmla="val 8518"/>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380766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a:t>
            </a:r>
            <a:r>
              <a:rPr lang="en-US" dirty="0" smtClean="0"/>
              <a:t>diagrams: learn more</a:t>
            </a:r>
            <a:endParaRPr lang="tr-TR" dirty="0"/>
          </a:p>
        </p:txBody>
      </p:sp>
      <p:sp>
        <p:nvSpPr>
          <p:cNvPr id="3" name="Content Placeholder 2"/>
          <p:cNvSpPr>
            <a:spLocks noGrp="1"/>
          </p:cNvSpPr>
          <p:nvPr>
            <p:ph idx="1"/>
          </p:nvPr>
        </p:nvSpPr>
        <p:spPr/>
        <p:txBody>
          <a:bodyPr/>
          <a:lstStyle/>
          <a:p>
            <a:r>
              <a:rPr lang="en-US" sz="1600" b="1" dirty="0"/>
              <a:t>This sequence diagram shows the flow of a search method. The user will enter a keyword or name of a product in the Search textbox on a Web </a:t>
            </a:r>
            <a:r>
              <a:rPr lang="en-US" sz="1600" b="1" dirty="0" smtClean="0"/>
              <a:t>form</a:t>
            </a:r>
            <a:endParaRPr lang="tr-TR" sz="1600" b="1" dirty="0"/>
          </a:p>
        </p:txBody>
      </p:sp>
      <p:pic>
        <p:nvPicPr>
          <p:cNvPr id="4" name="Picture 3"/>
          <p:cNvPicPr>
            <a:picLocks noChangeAspect="1"/>
          </p:cNvPicPr>
          <p:nvPr/>
        </p:nvPicPr>
        <p:blipFill>
          <a:blip r:embed="rId2"/>
          <a:stretch>
            <a:fillRect/>
          </a:stretch>
        </p:blipFill>
        <p:spPr>
          <a:xfrm>
            <a:off x="457200" y="1785938"/>
            <a:ext cx="7947440" cy="5681662"/>
          </a:xfrm>
          <a:prstGeom prst="rect">
            <a:avLst/>
          </a:prstGeom>
        </p:spPr>
      </p:pic>
    </p:spTree>
    <p:extLst>
      <p:ext uri="{BB962C8B-B14F-4D97-AF65-F5344CB8AC3E}">
        <p14:creationId xmlns:p14="http://schemas.microsoft.com/office/powerpoint/2010/main" val="343451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Chapter 5 – System Modeling </a:t>
            </a:r>
            <a:r>
              <a:rPr lang="en-US" sz="2800" dirty="0" smtClean="0"/>
              <a:t>- Topics covered</a:t>
            </a:r>
            <a:endParaRPr lang="en-US" sz="2800" dirty="0"/>
          </a:p>
        </p:txBody>
      </p:sp>
      <p:sp>
        <p:nvSpPr>
          <p:cNvPr id="3" name="Content Placeholder 2"/>
          <p:cNvSpPr>
            <a:spLocks noGrp="1"/>
          </p:cNvSpPr>
          <p:nvPr>
            <p:ph idx="1"/>
          </p:nvPr>
        </p:nvSpPr>
        <p:spPr/>
        <p:txBody>
          <a:bodyPr/>
          <a:lstStyle/>
          <a:p>
            <a:r>
              <a:rPr lang="en-US" dirty="0" smtClean="0"/>
              <a:t>Context models</a:t>
            </a:r>
            <a:endParaRPr lang="en-GB" dirty="0" smtClean="0"/>
          </a:p>
          <a:p>
            <a:r>
              <a:rPr lang="en-US" dirty="0" smtClean="0"/>
              <a:t>Interaction models</a:t>
            </a:r>
            <a:endParaRPr lang="en-GB" dirty="0" smtClean="0"/>
          </a:p>
          <a:p>
            <a:r>
              <a:rPr lang="en-US" dirty="0" smtClean="0"/>
              <a:t>Structural models</a:t>
            </a:r>
            <a:endParaRPr lang="en-GB" dirty="0" smtClean="0"/>
          </a:p>
          <a:p>
            <a:r>
              <a:rPr lang="en-US" dirty="0" smtClean="0"/>
              <a:t>Behavioral models</a:t>
            </a:r>
            <a:endParaRPr lang="en-GB" dirty="0" smtClean="0"/>
          </a:p>
          <a:p>
            <a:r>
              <a:rPr lang="en-US" dirty="0" smtClean="0"/>
              <a:t>Model-driven engineering</a:t>
            </a:r>
            <a:r>
              <a:rPr lang="en-GB" dirty="0" smtClean="0"/>
              <a:t> </a:t>
            </a:r>
            <a:endParaRPr lang="en-US" dirty="0"/>
          </a:p>
        </p:txBody>
      </p:sp>
      <p:sp>
        <p:nvSpPr>
          <p:cNvPr id="4" name="Rounded Rectangle 3"/>
          <p:cNvSpPr/>
          <p:nvPr/>
        </p:nvSpPr>
        <p:spPr>
          <a:xfrm>
            <a:off x="161925" y="2286000"/>
            <a:ext cx="3190875"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491793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UML</a:t>
            </a:r>
            <a:endParaRPr lang="tr-TR" dirty="0"/>
          </a:p>
        </p:txBody>
      </p:sp>
      <p:sp>
        <p:nvSpPr>
          <p:cNvPr id="9" name="Content Placeholder 8"/>
          <p:cNvSpPr>
            <a:spLocks noGrp="1"/>
          </p:cNvSpPr>
          <p:nvPr>
            <p:ph idx="1"/>
          </p:nvPr>
        </p:nvSpPr>
        <p:spPr/>
        <p:txBody>
          <a:bodyPr/>
          <a:lstStyle/>
          <a:p>
            <a:r>
              <a:rPr lang="en-US" dirty="0" smtClean="0"/>
              <a:t>14 diagrams in total</a:t>
            </a:r>
            <a:endParaRPr lang="tr-TR" dirty="0"/>
          </a:p>
        </p:txBody>
      </p:sp>
      <p:pic>
        <p:nvPicPr>
          <p:cNvPr id="2" name="Picture 1"/>
          <p:cNvPicPr>
            <a:picLocks noChangeAspect="1"/>
          </p:cNvPicPr>
          <p:nvPr/>
        </p:nvPicPr>
        <p:blipFill>
          <a:blip r:embed="rId2"/>
          <a:stretch>
            <a:fillRect/>
          </a:stretch>
        </p:blipFill>
        <p:spPr>
          <a:xfrm>
            <a:off x="46037" y="1506584"/>
            <a:ext cx="8239125" cy="4772025"/>
          </a:xfrm>
          <a:prstGeom prst="rect">
            <a:avLst/>
          </a:prstGeom>
        </p:spPr>
      </p:pic>
      <p:sp>
        <p:nvSpPr>
          <p:cNvPr id="7" name="Rounded Rectangle 6"/>
          <p:cNvSpPr/>
          <p:nvPr/>
        </p:nvSpPr>
        <p:spPr>
          <a:xfrm>
            <a:off x="658949" y="3548742"/>
            <a:ext cx="2534194"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8" name="Rounded Rectangle 7"/>
          <p:cNvSpPr/>
          <p:nvPr/>
        </p:nvSpPr>
        <p:spPr>
          <a:xfrm>
            <a:off x="2520404" y="4328156"/>
            <a:ext cx="127726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14" name="Content Placeholder 6"/>
          <p:cNvPicPr>
            <a:picLocks noChangeAspect="1"/>
          </p:cNvPicPr>
          <p:nvPr/>
        </p:nvPicPr>
        <p:blipFill>
          <a:blip r:embed="rId3"/>
          <a:stretch>
            <a:fillRect/>
          </a:stretch>
        </p:blipFill>
        <p:spPr>
          <a:xfrm>
            <a:off x="5528001" y="113491"/>
            <a:ext cx="3625524" cy="1861151"/>
          </a:xfrm>
          <a:prstGeom prst="rect">
            <a:avLst/>
          </a:prstGeom>
        </p:spPr>
      </p:pic>
      <p:sp>
        <p:nvSpPr>
          <p:cNvPr id="19" name="Rectangle 18"/>
          <p:cNvSpPr/>
          <p:nvPr/>
        </p:nvSpPr>
        <p:spPr>
          <a:xfrm>
            <a:off x="622506" y="3179410"/>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0" name="Rectangle 19"/>
          <p:cNvSpPr/>
          <p:nvPr/>
        </p:nvSpPr>
        <p:spPr>
          <a:xfrm>
            <a:off x="2627709" y="3147144"/>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1" name="Rectangle 20"/>
          <p:cNvSpPr/>
          <p:nvPr/>
        </p:nvSpPr>
        <p:spPr>
          <a:xfrm>
            <a:off x="2616200" y="5015236"/>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6</a:t>
            </a:r>
            <a:endParaRPr lang="tr-TR" dirty="0">
              <a:solidFill>
                <a:srgbClr val="0070C0"/>
              </a:solidFill>
            </a:endParaRPr>
          </a:p>
        </p:txBody>
      </p:sp>
      <p:sp>
        <p:nvSpPr>
          <p:cNvPr id="23" name="Rounded Rectangle 22"/>
          <p:cNvSpPr/>
          <p:nvPr/>
        </p:nvSpPr>
        <p:spPr>
          <a:xfrm>
            <a:off x="1806862" y="2554960"/>
            <a:ext cx="1352175" cy="654423"/>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327496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a:t>
            </a:r>
            <a:r>
              <a:rPr lang="en-US" dirty="0" smtClean="0"/>
              <a:t>models - Class diagrams</a:t>
            </a:r>
            <a:endParaRPr lang="en-US" dirty="0"/>
          </a:p>
        </p:txBody>
      </p:sp>
      <p:sp>
        <p:nvSpPr>
          <p:cNvPr id="3" name="Content Placeholder 2"/>
          <p:cNvSpPr>
            <a:spLocks noGrp="1"/>
          </p:cNvSpPr>
          <p:nvPr>
            <p:ph idx="1"/>
          </p:nvPr>
        </p:nvSpPr>
        <p:spPr/>
        <p:txBody>
          <a:bodyPr/>
          <a:lstStyle/>
          <a:p>
            <a:r>
              <a:rPr lang="en-US" u="sng" dirty="0" smtClean="0">
                <a:solidFill>
                  <a:srgbClr val="31859C"/>
                </a:solidFill>
              </a:rPr>
              <a:t>Class diagrams</a:t>
            </a:r>
            <a:r>
              <a:rPr lang="en-US" dirty="0" smtClean="0"/>
              <a:t> are used when developing an object-oriented system model to show the classes in a system and the associations between these classes. </a:t>
            </a:r>
          </a:p>
          <a:p>
            <a:pPr lvl="1"/>
            <a:r>
              <a:rPr lang="en-US" dirty="0" smtClean="0"/>
              <a:t>An </a:t>
            </a:r>
            <a:r>
              <a:rPr lang="en-US" u="sng" dirty="0" smtClean="0"/>
              <a:t>association</a:t>
            </a:r>
            <a:r>
              <a:rPr lang="en-US" dirty="0" smtClean="0"/>
              <a:t> is a link between classes that indicates that there is some relationship between these classes.</a:t>
            </a:r>
            <a:r>
              <a:rPr lang="en-GB" dirty="0" smtClean="0"/>
              <a:t> </a:t>
            </a:r>
          </a:p>
          <a:p>
            <a:endParaRPr lang="en-US" dirty="0" smtClean="0"/>
          </a:p>
          <a:p>
            <a:endParaRPr lang="en-US" dirty="0" smtClean="0"/>
          </a:p>
          <a:p>
            <a:endParaRPr lang="en-US" sz="2400" dirty="0" smtClean="0"/>
          </a:p>
          <a:p>
            <a:r>
              <a:rPr lang="en-US" sz="2400" dirty="0" smtClean="0"/>
              <a:t>When you are developing models during the early stages of the software engineering process, objects represent something in the real world, such as a patient, a prescription, doctor, etc. </a:t>
            </a:r>
            <a:endParaRPr lang="en-US" sz="2400" dirty="0"/>
          </a:p>
        </p:txBody>
      </p:sp>
      <p:pic>
        <p:nvPicPr>
          <p:cNvPr id="4" name="Picture 3"/>
          <p:cNvPicPr>
            <a:picLocks noChangeAspect="1"/>
          </p:cNvPicPr>
          <p:nvPr/>
        </p:nvPicPr>
        <p:blipFill>
          <a:blip r:embed="rId3"/>
          <a:stretch>
            <a:fillRect/>
          </a:stretch>
        </p:blipFill>
        <p:spPr>
          <a:xfrm>
            <a:off x="685800" y="3429000"/>
            <a:ext cx="7674082" cy="1526540"/>
          </a:xfrm>
          <a:prstGeom prst="rect">
            <a:avLst/>
          </a:prstGeom>
        </p:spPr>
      </p:pic>
    </p:spTree>
    <p:extLst>
      <p:ext uri="{BB962C8B-B14F-4D97-AF65-F5344CB8AC3E}">
        <p14:creationId xmlns:p14="http://schemas.microsoft.com/office/powerpoint/2010/main" val="444298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2800" dirty="0" smtClean="0"/>
              <a:t>Adding methods and attributes for classes</a:t>
            </a:r>
          </a:p>
        </p:txBody>
      </p:sp>
      <p:pic>
        <p:nvPicPr>
          <p:cNvPr id="2" name="Picture 1"/>
          <p:cNvPicPr>
            <a:picLocks noChangeAspect="1"/>
          </p:cNvPicPr>
          <p:nvPr/>
        </p:nvPicPr>
        <p:blipFill>
          <a:blip r:embed="rId2"/>
          <a:stretch>
            <a:fillRect/>
          </a:stretch>
        </p:blipFill>
        <p:spPr>
          <a:xfrm>
            <a:off x="6934200" y="990600"/>
            <a:ext cx="1838325" cy="5667262"/>
          </a:xfrm>
          <a:prstGeom prst="rect">
            <a:avLst/>
          </a:prstGeom>
        </p:spPr>
      </p:pic>
      <p:pic>
        <p:nvPicPr>
          <p:cNvPr id="5" name="Picture 4"/>
          <p:cNvPicPr>
            <a:picLocks noChangeAspect="1"/>
          </p:cNvPicPr>
          <p:nvPr/>
        </p:nvPicPr>
        <p:blipFill>
          <a:blip r:embed="rId3"/>
          <a:stretch>
            <a:fillRect/>
          </a:stretch>
        </p:blipFill>
        <p:spPr>
          <a:xfrm>
            <a:off x="381000" y="2438400"/>
            <a:ext cx="5544553" cy="2667000"/>
          </a:xfrm>
          <a:prstGeom prst="rect">
            <a:avLst/>
          </a:prstGeom>
        </p:spPr>
      </p:pic>
    </p:spTree>
    <p:extLst>
      <p:ext uri="{BB962C8B-B14F-4D97-AF65-F5344CB8AC3E}">
        <p14:creationId xmlns:p14="http://schemas.microsoft.com/office/powerpoint/2010/main" val="11491565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2800" dirty="0" smtClean="0"/>
              <a:t>Classes and associations in </a:t>
            </a:r>
            <a:r>
              <a:rPr lang="en-US" sz="2800" dirty="0" err="1"/>
              <a:t>FlightBooking</a:t>
            </a:r>
            <a:r>
              <a:rPr lang="en-US" sz="2800" dirty="0"/>
              <a:t> System</a:t>
            </a:r>
            <a:r>
              <a:rPr lang="en-GB" sz="2800" dirty="0"/>
              <a:t> </a:t>
            </a:r>
            <a:endParaRPr lang="en-US" sz="2800" dirty="0" smtClean="0"/>
          </a:p>
        </p:txBody>
      </p:sp>
      <p:sp>
        <p:nvSpPr>
          <p:cNvPr id="3" name="Content Placeholder 2"/>
          <p:cNvSpPr>
            <a:spLocks noGrp="1"/>
          </p:cNvSpPr>
          <p:nvPr>
            <p:ph idx="1"/>
          </p:nvPr>
        </p:nvSpPr>
        <p:spPr/>
        <p:txBody>
          <a:bodyPr/>
          <a:lstStyle/>
          <a:p>
            <a:r>
              <a:rPr lang="en-US" dirty="0" smtClean="0"/>
              <a:t>Zoomed next…</a:t>
            </a:r>
            <a:endParaRPr lang="tr-T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78155" y="1066800"/>
            <a:ext cx="5708645" cy="6858000"/>
          </a:xfrm>
          <a:prstGeom prst="rect">
            <a:avLst/>
          </a:prstGeom>
        </p:spPr>
      </p:pic>
    </p:spTree>
    <p:extLst>
      <p:ext uri="{BB962C8B-B14F-4D97-AF65-F5344CB8AC3E}">
        <p14:creationId xmlns:p14="http://schemas.microsoft.com/office/powerpoint/2010/main" val="3581924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Chapter 5 – System Modeling </a:t>
            </a:r>
            <a:r>
              <a:rPr lang="en-US" sz="2800" dirty="0" smtClean="0"/>
              <a:t>- Topics covered</a:t>
            </a:r>
            <a:endParaRPr lang="en-US" sz="2800" dirty="0"/>
          </a:p>
        </p:txBody>
      </p:sp>
      <p:sp>
        <p:nvSpPr>
          <p:cNvPr id="3" name="Content Placeholder 2"/>
          <p:cNvSpPr>
            <a:spLocks noGrp="1"/>
          </p:cNvSpPr>
          <p:nvPr>
            <p:ph idx="1"/>
          </p:nvPr>
        </p:nvSpPr>
        <p:spPr/>
        <p:txBody>
          <a:bodyPr/>
          <a:lstStyle/>
          <a:p>
            <a:r>
              <a:rPr lang="en-US" dirty="0" smtClean="0"/>
              <a:t>Context models</a:t>
            </a:r>
            <a:endParaRPr lang="en-GB" dirty="0" smtClean="0"/>
          </a:p>
          <a:p>
            <a:r>
              <a:rPr lang="en-US" dirty="0" smtClean="0"/>
              <a:t>Interaction models</a:t>
            </a:r>
            <a:endParaRPr lang="en-GB" dirty="0" smtClean="0"/>
          </a:p>
          <a:p>
            <a:r>
              <a:rPr lang="en-US" dirty="0" smtClean="0"/>
              <a:t>Structural models</a:t>
            </a:r>
            <a:endParaRPr lang="en-GB" dirty="0" smtClean="0"/>
          </a:p>
          <a:p>
            <a:r>
              <a:rPr lang="en-US" dirty="0" smtClean="0"/>
              <a:t>Behavioral models</a:t>
            </a:r>
            <a:endParaRPr lang="en-GB" dirty="0" smtClean="0"/>
          </a:p>
          <a:p>
            <a:r>
              <a:rPr lang="en-US" dirty="0" smtClean="0"/>
              <a:t>Model-driven engineering</a:t>
            </a:r>
            <a:r>
              <a:rPr lang="en-GB" dirty="0" smtClean="0"/>
              <a:t> </a:t>
            </a:r>
            <a:endParaRPr lang="en-US" dirty="0"/>
          </a:p>
        </p:txBody>
      </p:sp>
      <p:sp>
        <p:nvSpPr>
          <p:cNvPr id="4" name="Rounded Rectangle 3"/>
          <p:cNvSpPr/>
          <p:nvPr/>
        </p:nvSpPr>
        <p:spPr>
          <a:xfrm>
            <a:off x="161924" y="1676400"/>
            <a:ext cx="3190875"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6357528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2800" dirty="0" smtClean="0"/>
              <a:t>Class diagram of </a:t>
            </a:r>
            <a:r>
              <a:rPr lang="en-US" sz="2800" dirty="0" err="1" smtClean="0"/>
              <a:t>FlightBooking</a:t>
            </a:r>
            <a:endParaRPr lang="en-US" sz="2800" dirty="0" smtClean="0"/>
          </a:p>
        </p:txBody>
      </p:sp>
      <p:sp>
        <p:nvSpPr>
          <p:cNvPr id="3" name="Content Placeholder 2"/>
          <p:cNvSpPr>
            <a:spLocks noGrp="1"/>
          </p:cNvSpPr>
          <p:nvPr>
            <p:ph idx="1"/>
          </p:nvPr>
        </p:nvSpPr>
        <p:spPr/>
        <p:txBody>
          <a:bodyPr/>
          <a:lstStyle/>
          <a:p>
            <a:endParaRPr lang="tr-TR"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200" y="1540868"/>
            <a:ext cx="9067800" cy="10893472"/>
          </a:xfrm>
          <a:prstGeom prst="rect">
            <a:avLst/>
          </a:prstGeom>
        </p:spPr>
      </p:pic>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53200" y="76200"/>
            <a:ext cx="2438400" cy="2929337"/>
          </a:xfrm>
          <a:prstGeom prst="rect">
            <a:avLst/>
          </a:prstGeom>
        </p:spPr>
      </p:pic>
      <p:sp>
        <p:nvSpPr>
          <p:cNvPr id="6" name="Rounded Rectangle 5"/>
          <p:cNvSpPr/>
          <p:nvPr/>
        </p:nvSpPr>
        <p:spPr>
          <a:xfrm>
            <a:off x="6400800" y="12700"/>
            <a:ext cx="2755900" cy="14351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3438304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2800" dirty="0" smtClean="0"/>
              <a:t>Class diagram of </a:t>
            </a:r>
            <a:r>
              <a:rPr lang="en-US" sz="2800" dirty="0" err="1" smtClean="0"/>
              <a:t>FlightBooking</a:t>
            </a:r>
            <a:endParaRPr lang="en-US" sz="2800" dirty="0" smtClean="0"/>
          </a:p>
        </p:txBody>
      </p:sp>
      <p:sp>
        <p:nvSpPr>
          <p:cNvPr id="3" name="Content Placeholder 2"/>
          <p:cNvSpPr>
            <a:spLocks noGrp="1"/>
          </p:cNvSpPr>
          <p:nvPr>
            <p:ph idx="1"/>
          </p:nvPr>
        </p:nvSpPr>
        <p:spPr/>
        <p:txBody>
          <a:bodyPr/>
          <a:lstStyle/>
          <a:p>
            <a:endParaRPr lang="tr-TR" dirty="0"/>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val="0"/>
              </a:ext>
            </a:extLst>
          </a:blip>
          <a:srcRect t="43214"/>
          <a:stretch/>
        </p:blipFill>
        <p:spPr>
          <a:xfrm>
            <a:off x="-838200" y="2119860"/>
            <a:ext cx="9067800" cy="6185940"/>
          </a:xfrm>
          <a:prstGeom prst="rect">
            <a:avLst/>
          </a:prstGeom>
        </p:spPr>
      </p:pic>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53200" y="76200"/>
            <a:ext cx="2438400" cy="2929337"/>
          </a:xfrm>
          <a:prstGeom prst="rect">
            <a:avLst/>
          </a:prstGeom>
        </p:spPr>
      </p:pic>
      <p:sp>
        <p:nvSpPr>
          <p:cNvPr id="6" name="Rounded Rectangle 5"/>
          <p:cNvSpPr/>
          <p:nvPr/>
        </p:nvSpPr>
        <p:spPr>
          <a:xfrm>
            <a:off x="6858000" y="1291231"/>
            <a:ext cx="2247900" cy="1714306"/>
          </a:xfrm>
          <a:prstGeom prst="roundRect">
            <a:avLst>
              <a:gd name="adj" fmla="val 8518"/>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939097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Structural models</a:t>
            </a:r>
            <a:endParaRPr lang="en-US" dirty="0"/>
          </a:p>
        </p:txBody>
      </p:sp>
      <p:sp>
        <p:nvSpPr>
          <p:cNvPr id="3" name="Content Placeholder 2"/>
          <p:cNvSpPr>
            <a:spLocks noGrp="1"/>
          </p:cNvSpPr>
          <p:nvPr>
            <p:ph idx="1"/>
          </p:nvPr>
        </p:nvSpPr>
        <p:spPr/>
        <p:txBody>
          <a:bodyPr/>
          <a:lstStyle/>
          <a:p>
            <a:r>
              <a:rPr lang="en-US" u="sng" dirty="0" smtClean="0">
                <a:solidFill>
                  <a:srgbClr val="31859C"/>
                </a:solidFill>
              </a:rPr>
              <a:t>Structural models</a:t>
            </a:r>
            <a:r>
              <a:rPr lang="en-US" dirty="0" smtClean="0"/>
              <a:t> of software display the organization of a system in terms of the components that make up that system and their relationships. </a:t>
            </a:r>
          </a:p>
          <a:p>
            <a:r>
              <a:rPr lang="en-US" dirty="0"/>
              <a:t>You create structural models of a system when you are discussing and designing the </a:t>
            </a:r>
            <a:r>
              <a:rPr lang="en-US" u="sng" dirty="0"/>
              <a:t>system architecture</a:t>
            </a:r>
            <a:r>
              <a:rPr lang="en-US" dirty="0"/>
              <a:t>. </a:t>
            </a:r>
          </a:p>
          <a:p>
            <a:endParaRPr lang="en-US" dirty="0" smtClean="0"/>
          </a:p>
          <a:p>
            <a:r>
              <a:rPr lang="en-US" dirty="0" smtClean="0"/>
              <a:t>Structural models may be </a:t>
            </a:r>
            <a:r>
              <a:rPr lang="en-US" u="sng" dirty="0" smtClean="0">
                <a:solidFill>
                  <a:srgbClr val="31859C"/>
                </a:solidFill>
              </a:rPr>
              <a:t>static models</a:t>
            </a:r>
            <a:r>
              <a:rPr lang="en-US" dirty="0" smtClean="0"/>
              <a:t>, which show the structure of the system design, or </a:t>
            </a:r>
            <a:r>
              <a:rPr lang="en-US" u="sng" dirty="0" smtClean="0">
                <a:solidFill>
                  <a:srgbClr val="31859C"/>
                </a:solidFill>
              </a:rPr>
              <a:t>dynamic models</a:t>
            </a:r>
            <a:r>
              <a:rPr lang="en-US" dirty="0" smtClean="0"/>
              <a:t>, which show the organization of the system when it is executing. </a:t>
            </a:r>
          </a:p>
        </p:txBody>
      </p:sp>
    </p:spTree>
    <p:extLst>
      <p:ext uri="{BB962C8B-B14F-4D97-AF65-F5344CB8AC3E}">
        <p14:creationId xmlns:p14="http://schemas.microsoft.com/office/powerpoint/2010/main" val="20661623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p:txBody>
          <a:bodyPr/>
          <a:lstStyle/>
          <a:p>
            <a:r>
              <a:rPr lang="en-US" sz="2400" b="1" dirty="0" smtClean="0"/>
              <a:t>System: student information system (like BILBSIS2)</a:t>
            </a:r>
          </a:p>
          <a:p>
            <a:r>
              <a:rPr lang="en-US" sz="2400" b="1" dirty="0" smtClean="0"/>
              <a:t>Derive the classes and draw the class diagram</a:t>
            </a:r>
          </a:p>
          <a:p>
            <a:r>
              <a:rPr lang="en-US" sz="2400" b="1" dirty="0" smtClean="0"/>
              <a:t>Time</a:t>
            </a:r>
            <a:r>
              <a:rPr lang="en-US" sz="2400" b="1" dirty="0"/>
              <a:t>: 5 minutes</a:t>
            </a:r>
            <a:endParaRPr lang="en-CA" sz="2400" b="1" dirty="0"/>
          </a:p>
          <a:p>
            <a:endParaRPr lang="en-CA" sz="2400" b="1" dirty="0"/>
          </a:p>
        </p:txBody>
      </p:sp>
      <p:pic>
        <p:nvPicPr>
          <p:cNvPr id="3074" name="Picture 2" descr="http://www.1stcontact.com/blog/wp-content/uploads/2015/08/Three-students-taking-a-test-resized.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981200" y="2722578"/>
            <a:ext cx="5581650" cy="3983022"/>
          </a:xfrm>
          <a:prstGeom prst="rect">
            <a:avLst/>
          </a:prstGeom>
        </p:spPr>
      </p:pic>
    </p:spTree>
    <p:extLst>
      <p:ext uri="{BB962C8B-B14F-4D97-AF65-F5344CB8AC3E}">
        <p14:creationId xmlns:p14="http://schemas.microsoft.com/office/powerpoint/2010/main" val="591317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5" name="Content Placeholder 4"/>
          <p:cNvSpPr>
            <a:spLocks noGrp="1"/>
          </p:cNvSpPr>
          <p:nvPr>
            <p:ph idx="1"/>
          </p:nvPr>
        </p:nvSpPr>
        <p:spPr>
          <a:xfrm>
            <a:off x="152400" y="1066800"/>
            <a:ext cx="5715000" cy="5562600"/>
          </a:xfrm>
        </p:spPr>
        <p:txBody>
          <a:bodyPr/>
          <a:lstStyle/>
          <a:p>
            <a:r>
              <a:rPr lang="en-US" dirty="0" smtClean="0"/>
              <a:t>Generalization is an everyday technique that we use to manage complexity. </a:t>
            </a:r>
          </a:p>
          <a:p>
            <a:pPr lvl="1"/>
            <a:r>
              <a:rPr lang="en-US" dirty="0" smtClean="0"/>
              <a:t>Rather than learn the detailed characteristics of every entity that we experience, we place these entities in more general classes (trees, animals, cars, houses, etc.) and learn the characteristics of these classes. </a:t>
            </a:r>
          </a:p>
          <a:p>
            <a:r>
              <a:rPr lang="en-US" dirty="0" smtClean="0"/>
              <a:t>This allows us to infer that different members of these classes have some common characteristics </a:t>
            </a:r>
            <a:br>
              <a:rPr lang="en-US" dirty="0" smtClean="0"/>
            </a:br>
            <a:r>
              <a:rPr lang="en-US" dirty="0" smtClean="0"/>
              <a:t>e.g. </a:t>
            </a:r>
            <a:r>
              <a:rPr lang="en-US" dirty="0" err="1" smtClean="0"/>
              <a:t>Çam</a:t>
            </a:r>
            <a:r>
              <a:rPr lang="en-US" dirty="0" smtClean="0"/>
              <a:t>, </a:t>
            </a:r>
            <a:r>
              <a:rPr lang="en-US" dirty="0" err="1" smtClean="0"/>
              <a:t>Kavak</a:t>
            </a:r>
            <a:r>
              <a:rPr lang="en-US" dirty="0" smtClean="0"/>
              <a:t>, </a:t>
            </a:r>
            <a:r>
              <a:rPr lang="en-US" dirty="0" err="1" smtClean="0"/>
              <a:t>Köknar</a:t>
            </a:r>
            <a:r>
              <a:rPr lang="en-US" dirty="0" smtClean="0"/>
              <a:t> -&gt; </a:t>
            </a:r>
            <a:r>
              <a:rPr lang="en-US" dirty="0" err="1" smtClean="0"/>
              <a:t>Ağaç</a:t>
            </a:r>
            <a:endParaRPr lang="en-US" dirty="0"/>
          </a:p>
        </p:txBody>
      </p:sp>
      <p:pic>
        <p:nvPicPr>
          <p:cNvPr id="6" name="Picture 5"/>
          <p:cNvPicPr>
            <a:picLocks noChangeAspect="1"/>
          </p:cNvPicPr>
          <p:nvPr/>
        </p:nvPicPr>
        <p:blipFill>
          <a:blip r:embed="rId2"/>
          <a:stretch>
            <a:fillRect/>
          </a:stretch>
        </p:blipFill>
        <p:spPr>
          <a:xfrm>
            <a:off x="5791200" y="1193800"/>
            <a:ext cx="3276600" cy="4368800"/>
          </a:xfrm>
          <a:prstGeom prst="rect">
            <a:avLst/>
          </a:prstGeom>
        </p:spPr>
      </p:pic>
      <p:sp>
        <p:nvSpPr>
          <p:cNvPr id="3" name="TextBox 2"/>
          <p:cNvSpPr txBox="1"/>
          <p:nvPr/>
        </p:nvSpPr>
        <p:spPr>
          <a:xfrm>
            <a:off x="7086600" y="5562600"/>
            <a:ext cx="538228" cy="338554"/>
          </a:xfrm>
          <a:prstGeom prst="rect">
            <a:avLst/>
          </a:prstGeom>
          <a:noFill/>
        </p:spPr>
        <p:txBody>
          <a:bodyPr wrap="none" rtlCol="0">
            <a:spAutoFit/>
          </a:bodyPr>
          <a:lstStyle/>
          <a:p>
            <a:r>
              <a:rPr lang="en-US" dirty="0" smtClean="0"/>
              <a:t>tree</a:t>
            </a:r>
            <a:endParaRPr lang="en-US" dirty="0"/>
          </a:p>
        </p:txBody>
      </p:sp>
    </p:spTree>
    <p:extLst>
      <p:ext uri="{BB962C8B-B14F-4D97-AF65-F5344CB8AC3E}">
        <p14:creationId xmlns:p14="http://schemas.microsoft.com/office/powerpoint/2010/main" val="31376166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3200" dirty="0" smtClean="0"/>
              <a:t>A generalization hierarchy with added detail</a:t>
            </a:r>
            <a:r>
              <a:rPr lang="en-GB" sz="3200" dirty="0" smtClean="0"/>
              <a:t> </a:t>
            </a:r>
            <a:endParaRPr lang="en-US" sz="3200" dirty="0" smtClean="0"/>
          </a:p>
        </p:txBody>
      </p:sp>
      <p:sp>
        <p:nvSpPr>
          <p:cNvPr id="2" name="Content Placeholder 1"/>
          <p:cNvSpPr>
            <a:spLocks noGrp="1"/>
          </p:cNvSpPr>
          <p:nvPr>
            <p:ph idx="1"/>
          </p:nvPr>
        </p:nvSpPr>
        <p:spPr>
          <a:xfrm>
            <a:off x="152400" y="990600"/>
            <a:ext cx="4267200" cy="5562600"/>
          </a:xfrm>
        </p:spPr>
        <p:txBody>
          <a:bodyPr/>
          <a:lstStyle/>
          <a:p>
            <a:r>
              <a:rPr lang="en-US" sz="2400" dirty="0"/>
              <a:t>In object-oriented languages, such as Java, </a:t>
            </a:r>
            <a:r>
              <a:rPr lang="en-US" sz="2400" u="sng" dirty="0"/>
              <a:t>generalization</a:t>
            </a:r>
            <a:r>
              <a:rPr lang="en-US" sz="2400" dirty="0"/>
              <a:t> is implemented using </a:t>
            </a:r>
            <a:r>
              <a:rPr lang="en-US" sz="2400" u="sng" dirty="0" smtClean="0"/>
              <a:t>class </a:t>
            </a:r>
            <a:r>
              <a:rPr lang="en-US" sz="2400" u="sng" dirty="0"/>
              <a:t>inheritance </a:t>
            </a:r>
            <a:r>
              <a:rPr lang="en-US" sz="2400" dirty="0"/>
              <a:t>mechanisms built into </a:t>
            </a:r>
            <a:r>
              <a:rPr lang="en-US" sz="2400" dirty="0" smtClean="0"/>
              <a:t>language</a:t>
            </a:r>
            <a:r>
              <a:rPr lang="en-US" sz="2400" dirty="0"/>
              <a:t>.</a:t>
            </a:r>
            <a:r>
              <a:rPr lang="en-GB" sz="2400" dirty="0"/>
              <a:t> </a:t>
            </a:r>
          </a:p>
          <a:p>
            <a:r>
              <a:rPr lang="en-US" sz="2400" dirty="0" smtClean="0"/>
              <a:t>Attributes </a:t>
            </a:r>
            <a:r>
              <a:rPr lang="en-US" sz="2400" dirty="0"/>
              <a:t>and operations associated with higher-level classes </a:t>
            </a:r>
            <a:r>
              <a:rPr lang="en-US" sz="2400" dirty="0" smtClean="0"/>
              <a:t>(super-classes) are </a:t>
            </a:r>
            <a:r>
              <a:rPr lang="en-US" sz="2400" dirty="0"/>
              <a:t>also associated with </a:t>
            </a:r>
            <a:r>
              <a:rPr lang="en-US" sz="2400" dirty="0" smtClean="0"/>
              <a:t>lower</a:t>
            </a:r>
            <a:r>
              <a:rPr lang="en-US" sz="2400" dirty="0"/>
              <a:t>-level </a:t>
            </a:r>
            <a:r>
              <a:rPr lang="en-US" sz="2400" dirty="0" smtClean="0"/>
              <a:t>classes (subclasses.)</a:t>
            </a:r>
            <a:endParaRPr lang="en-US" sz="2400" dirty="0"/>
          </a:p>
          <a:p>
            <a:r>
              <a:rPr lang="en-US" sz="2400" u="sng" dirty="0" smtClean="0"/>
              <a:t>Subclasses</a:t>
            </a:r>
            <a:r>
              <a:rPr lang="en-US" sz="2400" dirty="0" smtClean="0"/>
              <a:t> </a:t>
            </a:r>
            <a:r>
              <a:rPr lang="en-US" sz="2400" dirty="0"/>
              <a:t>inherit </a:t>
            </a:r>
            <a:r>
              <a:rPr lang="en-US" sz="2400" dirty="0" smtClean="0"/>
              <a:t>attributes </a:t>
            </a:r>
            <a:r>
              <a:rPr lang="en-US" sz="2400" dirty="0"/>
              <a:t>and operations from their </a:t>
            </a:r>
            <a:r>
              <a:rPr lang="en-US" sz="2400" dirty="0" err="1" smtClean="0"/>
              <a:t>superclasses</a:t>
            </a:r>
            <a:r>
              <a:rPr lang="en-US" sz="2400" dirty="0" smtClean="0"/>
              <a:t> and add </a:t>
            </a:r>
            <a:r>
              <a:rPr lang="en-US" sz="2400" dirty="0"/>
              <a:t>more specific attributes and operations. </a:t>
            </a:r>
          </a:p>
        </p:txBody>
      </p:sp>
      <p:pic>
        <p:nvPicPr>
          <p:cNvPr id="4" name="Picture 3" descr="5.12 GeneralisationDetail.eps"/>
          <p:cNvPicPr>
            <a:picLocks noChangeAspect="1"/>
          </p:cNvPicPr>
          <p:nvPr/>
        </p:nvPicPr>
        <p:blipFill>
          <a:blip r:embed="rId2"/>
          <a:stretch>
            <a:fillRect/>
          </a:stretch>
        </p:blipFill>
        <p:spPr>
          <a:xfrm>
            <a:off x="4495800" y="1143000"/>
            <a:ext cx="4576879" cy="3771900"/>
          </a:xfrm>
          <a:prstGeom prst="rect">
            <a:avLst/>
          </a:prstGeom>
        </p:spPr>
      </p:pic>
    </p:spTree>
    <p:extLst>
      <p:ext uri="{BB962C8B-B14F-4D97-AF65-F5344CB8AC3E}">
        <p14:creationId xmlns:p14="http://schemas.microsoft.com/office/powerpoint/2010/main" val="1132256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a:ln/>
        </p:spPr>
        <p:txBody>
          <a:bodyPr lIns="90487" tIns="44450" rIns="90487" bIns="44450"/>
          <a:lstStyle/>
          <a:p>
            <a:r>
              <a:rPr lang="en-GB" dirty="0"/>
              <a:t>Object</a:t>
            </a:r>
            <a:r>
              <a:rPr lang="en-GB" dirty="0" smtClean="0"/>
              <a:t> class aggregation models</a:t>
            </a:r>
            <a:endParaRPr lang="en-GB" dirty="0"/>
          </a:p>
        </p:txBody>
      </p:sp>
      <p:sp>
        <p:nvSpPr>
          <p:cNvPr id="25603" name="Rectangle 3"/>
          <p:cNvSpPr>
            <a:spLocks noGrp="1" noChangeArrowheads="1"/>
          </p:cNvSpPr>
          <p:nvPr>
            <p:ph type="body" idx="1"/>
          </p:nvPr>
        </p:nvSpPr>
        <p:spPr>
          <a:noFill/>
          <a:ln/>
        </p:spPr>
        <p:txBody>
          <a:bodyPr lIns="90487" tIns="44450" rIns="90487" bIns="44450"/>
          <a:lstStyle/>
          <a:p>
            <a:r>
              <a:rPr lang="en-GB" dirty="0"/>
              <a:t>An </a:t>
            </a:r>
            <a:r>
              <a:rPr lang="en-GB" u="sng" dirty="0"/>
              <a:t>aggregation model</a:t>
            </a:r>
            <a:r>
              <a:rPr lang="en-GB" dirty="0"/>
              <a:t> shows how classes that are collections are composed of other classes.</a:t>
            </a:r>
          </a:p>
          <a:p>
            <a:r>
              <a:rPr lang="en-GB" dirty="0"/>
              <a:t>Aggregation models are similar to the </a:t>
            </a:r>
            <a:r>
              <a:rPr lang="en-GB" u="sng" dirty="0"/>
              <a:t>part-of relationship</a:t>
            </a:r>
            <a:r>
              <a:rPr lang="en-GB" dirty="0"/>
              <a:t> in semantic data models</a:t>
            </a:r>
            <a:r>
              <a:rPr lang="en-GB" dirty="0" smtClean="0"/>
              <a:t>. </a:t>
            </a:r>
            <a:endParaRPr lang="en-GB" dirty="0"/>
          </a:p>
        </p:txBody>
      </p:sp>
      <p:pic>
        <p:nvPicPr>
          <p:cNvPr id="6" name="Picture 5" descr="5.13 Aggregation.eps"/>
          <p:cNvPicPr>
            <a:picLocks noChangeAspect="1"/>
          </p:cNvPicPr>
          <p:nvPr/>
        </p:nvPicPr>
        <p:blipFill>
          <a:blip r:embed="rId2"/>
          <a:stretch>
            <a:fillRect/>
          </a:stretch>
        </p:blipFill>
        <p:spPr>
          <a:xfrm>
            <a:off x="2057400" y="3276600"/>
            <a:ext cx="5012267" cy="2819400"/>
          </a:xfrm>
          <a:prstGeom prst="rect">
            <a:avLst/>
          </a:prstGeom>
        </p:spPr>
      </p:pic>
    </p:spTree>
    <p:extLst>
      <p:ext uri="{BB962C8B-B14F-4D97-AF65-F5344CB8AC3E}">
        <p14:creationId xmlns:p14="http://schemas.microsoft.com/office/powerpoint/2010/main" val="170947735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smtClean="0"/>
              <a:t>diagram: learn more online</a:t>
            </a:r>
            <a:endParaRPr lang="tr-TR" dirty="0"/>
          </a:p>
        </p:txBody>
      </p:sp>
      <p:sp>
        <p:nvSpPr>
          <p:cNvPr id="3" name="Content Placeholder 2"/>
          <p:cNvSpPr>
            <a:spLocks noGrp="1"/>
          </p:cNvSpPr>
          <p:nvPr>
            <p:ph idx="1"/>
          </p:nvPr>
        </p:nvSpPr>
        <p:spPr/>
        <p:txBody>
          <a:bodyPr/>
          <a:lstStyle/>
          <a:p>
            <a:endParaRPr lang="tr-TR"/>
          </a:p>
        </p:txBody>
      </p:sp>
      <p:pic>
        <p:nvPicPr>
          <p:cNvPr id="4" name="Picture 3"/>
          <p:cNvPicPr>
            <a:picLocks noChangeAspect="1"/>
          </p:cNvPicPr>
          <p:nvPr/>
        </p:nvPicPr>
        <p:blipFill>
          <a:blip r:embed="rId2"/>
          <a:stretch>
            <a:fillRect/>
          </a:stretch>
        </p:blipFill>
        <p:spPr>
          <a:xfrm>
            <a:off x="1295400" y="1066800"/>
            <a:ext cx="5875335" cy="5702300"/>
          </a:xfrm>
          <a:prstGeom prst="rect">
            <a:avLst/>
          </a:prstGeom>
        </p:spPr>
      </p:pic>
      <p:sp>
        <p:nvSpPr>
          <p:cNvPr id="5" name="Rounded Rectangle 4"/>
          <p:cNvSpPr/>
          <p:nvPr/>
        </p:nvSpPr>
        <p:spPr>
          <a:xfrm>
            <a:off x="2209800" y="1409700"/>
            <a:ext cx="2133600" cy="1219200"/>
          </a:xfrm>
          <a:prstGeom prst="roundRect">
            <a:avLst>
              <a:gd name="adj" fmla="val 8518"/>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7816447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smtClean="0"/>
              <a:t>diagram: learn </a:t>
            </a:r>
            <a:r>
              <a:rPr lang="en-US" dirty="0"/>
              <a:t>more online</a:t>
            </a:r>
            <a:endParaRPr lang="tr-TR" dirty="0"/>
          </a:p>
        </p:txBody>
      </p:sp>
      <p:sp>
        <p:nvSpPr>
          <p:cNvPr id="3" name="Content Placeholder 2"/>
          <p:cNvSpPr>
            <a:spLocks noGrp="1"/>
          </p:cNvSpPr>
          <p:nvPr>
            <p:ph idx="1"/>
          </p:nvPr>
        </p:nvSpPr>
        <p:spPr/>
        <p:txBody>
          <a:bodyPr/>
          <a:lstStyle/>
          <a:p>
            <a:endParaRPr lang="tr-TR"/>
          </a:p>
        </p:txBody>
      </p:sp>
      <p:pic>
        <p:nvPicPr>
          <p:cNvPr id="6" name="Picture 5"/>
          <p:cNvPicPr>
            <a:picLocks noChangeAspect="1"/>
          </p:cNvPicPr>
          <p:nvPr/>
        </p:nvPicPr>
        <p:blipFill>
          <a:blip r:embed="rId2"/>
          <a:stretch>
            <a:fillRect/>
          </a:stretch>
        </p:blipFill>
        <p:spPr>
          <a:xfrm>
            <a:off x="114300" y="1041399"/>
            <a:ext cx="8877300" cy="5744543"/>
          </a:xfrm>
          <a:prstGeom prst="rect">
            <a:avLst/>
          </a:prstGeom>
        </p:spPr>
      </p:pic>
    </p:spTree>
    <p:extLst>
      <p:ext uri="{BB962C8B-B14F-4D97-AF65-F5344CB8AC3E}">
        <p14:creationId xmlns:p14="http://schemas.microsoft.com/office/powerpoint/2010/main" val="1814277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Chapter 5 – System Modeling </a:t>
            </a:r>
            <a:r>
              <a:rPr lang="en-US" sz="2800" dirty="0" smtClean="0"/>
              <a:t>- Topics covered</a:t>
            </a:r>
            <a:endParaRPr lang="en-US" sz="2800" dirty="0"/>
          </a:p>
        </p:txBody>
      </p:sp>
      <p:sp>
        <p:nvSpPr>
          <p:cNvPr id="3" name="Content Placeholder 2"/>
          <p:cNvSpPr>
            <a:spLocks noGrp="1"/>
          </p:cNvSpPr>
          <p:nvPr>
            <p:ph idx="1"/>
          </p:nvPr>
        </p:nvSpPr>
        <p:spPr/>
        <p:txBody>
          <a:bodyPr/>
          <a:lstStyle/>
          <a:p>
            <a:r>
              <a:rPr lang="en-US" dirty="0" smtClean="0"/>
              <a:t>Context models</a:t>
            </a:r>
            <a:endParaRPr lang="en-GB" dirty="0" smtClean="0"/>
          </a:p>
          <a:p>
            <a:r>
              <a:rPr lang="en-US" dirty="0" smtClean="0"/>
              <a:t>Interaction models</a:t>
            </a:r>
            <a:endParaRPr lang="en-GB" dirty="0" smtClean="0"/>
          </a:p>
          <a:p>
            <a:r>
              <a:rPr lang="en-US" dirty="0" smtClean="0"/>
              <a:t>Structural models</a:t>
            </a:r>
            <a:endParaRPr lang="en-GB" dirty="0" smtClean="0"/>
          </a:p>
          <a:p>
            <a:r>
              <a:rPr lang="en-US" dirty="0" smtClean="0"/>
              <a:t>Behavioral models</a:t>
            </a:r>
            <a:endParaRPr lang="en-GB" dirty="0" smtClean="0"/>
          </a:p>
          <a:p>
            <a:r>
              <a:rPr lang="en-US" dirty="0" smtClean="0"/>
              <a:t>Model-driven engineering</a:t>
            </a:r>
            <a:r>
              <a:rPr lang="en-GB" dirty="0" smtClean="0"/>
              <a:t> </a:t>
            </a:r>
            <a:endParaRPr lang="en-US" dirty="0"/>
          </a:p>
        </p:txBody>
      </p:sp>
      <p:sp>
        <p:nvSpPr>
          <p:cNvPr id="4" name="Rounded Rectangle 3"/>
          <p:cNvSpPr/>
          <p:nvPr/>
        </p:nvSpPr>
        <p:spPr>
          <a:xfrm>
            <a:off x="171450" y="2819400"/>
            <a:ext cx="3190875"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4021577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UML</a:t>
            </a:r>
            <a:endParaRPr lang="tr-TR" dirty="0"/>
          </a:p>
        </p:txBody>
      </p:sp>
      <p:sp>
        <p:nvSpPr>
          <p:cNvPr id="9" name="Content Placeholder 8"/>
          <p:cNvSpPr>
            <a:spLocks noGrp="1"/>
          </p:cNvSpPr>
          <p:nvPr>
            <p:ph idx="1"/>
          </p:nvPr>
        </p:nvSpPr>
        <p:spPr/>
        <p:txBody>
          <a:bodyPr/>
          <a:lstStyle/>
          <a:p>
            <a:r>
              <a:rPr lang="en-US" dirty="0" smtClean="0"/>
              <a:t>14 diagrams in total</a:t>
            </a:r>
            <a:endParaRPr lang="tr-TR" dirty="0"/>
          </a:p>
        </p:txBody>
      </p:sp>
      <p:pic>
        <p:nvPicPr>
          <p:cNvPr id="2" name="Picture 1"/>
          <p:cNvPicPr>
            <a:picLocks noChangeAspect="1"/>
          </p:cNvPicPr>
          <p:nvPr/>
        </p:nvPicPr>
        <p:blipFill>
          <a:blip r:embed="rId2"/>
          <a:stretch>
            <a:fillRect/>
          </a:stretch>
        </p:blipFill>
        <p:spPr>
          <a:xfrm>
            <a:off x="46037" y="1506584"/>
            <a:ext cx="8239125" cy="4772025"/>
          </a:xfrm>
          <a:prstGeom prst="rect">
            <a:avLst/>
          </a:prstGeom>
        </p:spPr>
      </p:pic>
      <p:sp>
        <p:nvSpPr>
          <p:cNvPr id="11" name="Rounded Rectangle 10"/>
          <p:cNvSpPr/>
          <p:nvPr/>
        </p:nvSpPr>
        <p:spPr>
          <a:xfrm>
            <a:off x="3511006" y="5346622"/>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2" name="Rounded Rectangle 11"/>
          <p:cNvSpPr/>
          <p:nvPr/>
        </p:nvSpPr>
        <p:spPr>
          <a:xfrm>
            <a:off x="5854056" y="5346622"/>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14" name="Content Placeholder 6"/>
          <p:cNvPicPr>
            <a:picLocks noChangeAspect="1"/>
          </p:cNvPicPr>
          <p:nvPr/>
        </p:nvPicPr>
        <p:blipFill>
          <a:blip r:embed="rId3"/>
          <a:stretch>
            <a:fillRect/>
          </a:stretch>
        </p:blipFill>
        <p:spPr>
          <a:xfrm>
            <a:off x="5528001" y="113491"/>
            <a:ext cx="3625524" cy="1861151"/>
          </a:xfrm>
          <a:prstGeom prst="rect">
            <a:avLst/>
          </a:prstGeom>
        </p:spPr>
      </p:pic>
      <p:sp>
        <p:nvSpPr>
          <p:cNvPr id="15" name="Rectangle 14"/>
          <p:cNvSpPr/>
          <p:nvPr/>
        </p:nvSpPr>
        <p:spPr>
          <a:xfrm>
            <a:off x="6436143" y="6012934"/>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a:t>
            </a:r>
            <a:endParaRPr lang="tr-TR" dirty="0">
              <a:solidFill>
                <a:srgbClr val="0070C0"/>
              </a:solidFill>
            </a:endParaRPr>
          </a:p>
        </p:txBody>
      </p:sp>
      <p:sp>
        <p:nvSpPr>
          <p:cNvPr id="18" name="Rectangle 17"/>
          <p:cNvSpPr/>
          <p:nvPr/>
        </p:nvSpPr>
        <p:spPr>
          <a:xfrm>
            <a:off x="3355080" y="6052192"/>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4" name="Rounded Rectangle 23"/>
          <p:cNvSpPr/>
          <p:nvPr/>
        </p:nvSpPr>
        <p:spPr>
          <a:xfrm>
            <a:off x="5911995" y="4404792"/>
            <a:ext cx="1097764" cy="546971"/>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7260219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UML</a:t>
            </a:r>
            <a:endParaRPr lang="tr-TR" dirty="0"/>
          </a:p>
        </p:txBody>
      </p:sp>
      <p:sp>
        <p:nvSpPr>
          <p:cNvPr id="9" name="Content Placeholder 8"/>
          <p:cNvSpPr>
            <a:spLocks noGrp="1"/>
          </p:cNvSpPr>
          <p:nvPr>
            <p:ph idx="1"/>
          </p:nvPr>
        </p:nvSpPr>
        <p:spPr/>
        <p:txBody>
          <a:bodyPr/>
          <a:lstStyle/>
          <a:p>
            <a:r>
              <a:rPr lang="en-US" dirty="0" smtClean="0"/>
              <a:t>14 diagrams in total</a:t>
            </a:r>
            <a:endParaRPr lang="tr-TR" dirty="0"/>
          </a:p>
        </p:txBody>
      </p:sp>
      <p:pic>
        <p:nvPicPr>
          <p:cNvPr id="2" name="Picture 1"/>
          <p:cNvPicPr>
            <a:picLocks noChangeAspect="1"/>
          </p:cNvPicPr>
          <p:nvPr/>
        </p:nvPicPr>
        <p:blipFill>
          <a:blip r:embed="rId2"/>
          <a:stretch>
            <a:fillRect/>
          </a:stretch>
        </p:blipFill>
        <p:spPr>
          <a:xfrm>
            <a:off x="46037" y="1506584"/>
            <a:ext cx="8239125" cy="4772025"/>
          </a:xfrm>
          <a:prstGeom prst="rect">
            <a:avLst/>
          </a:prstGeom>
        </p:spPr>
      </p:pic>
      <p:sp>
        <p:nvSpPr>
          <p:cNvPr id="10" name="Rounded Rectangle 9"/>
          <p:cNvSpPr/>
          <p:nvPr/>
        </p:nvSpPr>
        <p:spPr>
          <a:xfrm>
            <a:off x="5183052" y="3537721"/>
            <a:ext cx="2534194"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3" name="Rounded Rectangle 12"/>
          <p:cNvSpPr/>
          <p:nvPr/>
        </p:nvSpPr>
        <p:spPr>
          <a:xfrm>
            <a:off x="7112000" y="4426680"/>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14" name="Content Placeholder 6"/>
          <p:cNvPicPr>
            <a:picLocks noChangeAspect="1"/>
          </p:cNvPicPr>
          <p:nvPr/>
        </p:nvPicPr>
        <p:blipFill>
          <a:blip r:embed="rId3"/>
          <a:stretch>
            <a:fillRect/>
          </a:stretch>
        </p:blipFill>
        <p:spPr>
          <a:xfrm>
            <a:off x="5486400" y="113491"/>
            <a:ext cx="3625524" cy="1861151"/>
          </a:xfrm>
          <a:prstGeom prst="rect">
            <a:avLst/>
          </a:prstGeom>
        </p:spPr>
      </p:pic>
      <p:sp>
        <p:nvSpPr>
          <p:cNvPr id="3" name="Rectangle 2"/>
          <p:cNvSpPr/>
          <p:nvPr/>
        </p:nvSpPr>
        <p:spPr>
          <a:xfrm>
            <a:off x="7383219" y="3548742"/>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a:t>
            </a:r>
            <a:endParaRPr lang="tr-TR" dirty="0">
              <a:solidFill>
                <a:srgbClr val="0070C0"/>
              </a:solidFill>
            </a:endParaRPr>
          </a:p>
        </p:txBody>
      </p:sp>
      <p:sp>
        <p:nvSpPr>
          <p:cNvPr id="16" name="Rectangle 15"/>
          <p:cNvSpPr/>
          <p:nvPr/>
        </p:nvSpPr>
        <p:spPr>
          <a:xfrm>
            <a:off x="7521248" y="5061983"/>
            <a:ext cx="675185" cy="338554"/>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17" name="Rectangle 16"/>
          <p:cNvSpPr/>
          <p:nvPr/>
        </p:nvSpPr>
        <p:spPr>
          <a:xfrm>
            <a:off x="5044573" y="4242014"/>
            <a:ext cx="885179"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 6</a:t>
            </a:r>
            <a:endParaRPr lang="tr-TR" dirty="0">
              <a:solidFill>
                <a:srgbClr val="0070C0"/>
              </a:solidFill>
            </a:endParaRPr>
          </a:p>
        </p:txBody>
      </p:sp>
      <p:sp>
        <p:nvSpPr>
          <p:cNvPr id="22" name="Rounded Rectangle 21"/>
          <p:cNvSpPr/>
          <p:nvPr/>
        </p:nvSpPr>
        <p:spPr>
          <a:xfrm>
            <a:off x="5760569" y="2574751"/>
            <a:ext cx="1352175" cy="654423"/>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4583451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150938" y="152400"/>
            <a:ext cx="7993062" cy="762000"/>
          </a:xfrm>
        </p:spPr>
        <p:txBody>
          <a:bodyPr/>
          <a:lstStyle/>
          <a:p>
            <a:r>
              <a:rPr lang="en-US" sz="3200" dirty="0"/>
              <a:t>Data-driven </a:t>
            </a:r>
            <a:r>
              <a:rPr lang="en-US" sz="3200" dirty="0" smtClean="0"/>
              <a:t>modeling using activity diagrams</a:t>
            </a:r>
          </a:p>
        </p:txBody>
      </p:sp>
      <p:pic>
        <p:nvPicPr>
          <p:cNvPr id="3" name="Picture 2"/>
          <p:cNvPicPr>
            <a:picLocks noChangeAspect="1"/>
          </p:cNvPicPr>
          <p:nvPr/>
        </p:nvPicPr>
        <p:blipFill>
          <a:blip r:embed="rId2"/>
          <a:stretch>
            <a:fillRect/>
          </a:stretch>
        </p:blipFill>
        <p:spPr>
          <a:xfrm>
            <a:off x="228600" y="1143000"/>
            <a:ext cx="8686800" cy="5611898"/>
          </a:xfrm>
          <a:prstGeom prst="rect">
            <a:avLst/>
          </a:prstGeom>
        </p:spPr>
      </p:pic>
    </p:spTree>
    <p:extLst>
      <p:ext uri="{BB962C8B-B14F-4D97-AF65-F5344CB8AC3E}">
        <p14:creationId xmlns:p14="http://schemas.microsoft.com/office/powerpoint/2010/main" val="8138249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Behavioral models</a:t>
            </a:r>
            <a:endParaRPr lang="en-US" dirty="0"/>
          </a:p>
        </p:txBody>
      </p:sp>
      <p:sp>
        <p:nvSpPr>
          <p:cNvPr id="3" name="Content Placeholder 2"/>
          <p:cNvSpPr>
            <a:spLocks noGrp="1"/>
          </p:cNvSpPr>
          <p:nvPr>
            <p:ph idx="1"/>
          </p:nvPr>
        </p:nvSpPr>
        <p:spPr/>
        <p:txBody>
          <a:bodyPr/>
          <a:lstStyle/>
          <a:p>
            <a:r>
              <a:rPr lang="en-US" u="sng" dirty="0" smtClean="0">
                <a:solidFill>
                  <a:srgbClr val="31859C"/>
                </a:solidFill>
              </a:rPr>
              <a:t>Behavioral models</a:t>
            </a:r>
            <a:r>
              <a:rPr lang="en-US" dirty="0" smtClean="0"/>
              <a:t> are models of dynamic behavior of a system as it is executing. They show what happens or what is supposed to happen when a system responds to a stimulus from its environment. </a:t>
            </a:r>
          </a:p>
          <a:p>
            <a:r>
              <a:rPr lang="en-US" dirty="0" smtClean="0"/>
              <a:t>You can think of these stimuli as being of two types:</a:t>
            </a:r>
            <a:endParaRPr lang="en-GB" dirty="0" smtClean="0"/>
          </a:p>
          <a:p>
            <a:pPr lvl="1"/>
            <a:r>
              <a:rPr lang="en-US" dirty="0" smtClean="0">
                <a:solidFill>
                  <a:srgbClr val="31859C"/>
                </a:solidFill>
              </a:rPr>
              <a:t>Data</a:t>
            </a:r>
            <a:r>
              <a:rPr lang="en-US" dirty="0" smtClean="0">
                <a:solidFill>
                  <a:srgbClr val="FF0000"/>
                </a:solidFill>
              </a:rPr>
              <a:t> </a:t>
            </a:r>
            <a:r>
              <a:rPr lang="en-US" dirty="0" smtClean="0"/>
              <a:t>Some data arrives that has to be processed by system.</a:t>
            </a:r>
            <a:endParaRPr lang="en-GB" dirty="0" smtClean="0"/>
          </a:p>
          <a:p>
            <a:pPr lvl="1"/>
            <a:r>
              <a:rPr lang="en-US" dirty="0" smtClean="0">
                <a:solidFill>
                  <a:srgbClr val="31859C"/>
                </a:solidFill>
              </a:rPr>
              <a:t>Events</a:t>
            </a:r>
            <a:r>
              <a:rPr lang="en-US" dirty="0" smtClean="0">
                <a:solidFill>
                  <a:srgbClr val="FF0000"/>
                </a:solidFill>
              </a:rPr>
              <a:t> </a:t>
            </a:r>
            <a:r>
              <a:rPr lang="en-US" dirty="0" smtClean="0"/>
              <a:t>Some event happens that triggers system processing. Events may have associated data, although this is not always the case.</a:t>
            </a:r>
            <a:endParaRPr lang="en-GB" dirty="0" smtClean="0"/>
          </a:p>
          <a:p>
            <a:endParaRPr lang="en-US" dirty="0"/>
          </a:p>
        </p:txBody>
      </p:sp>
    </p:spTree>
    <p:extLst>
      <p:ext uri="{BB962C8B-B14F-4D97-AF65-F5344CB8AC3E}">
        <p14:creationId xmlns:p14="http://schemas.microsoft.com/office/powerpoint/2010/main" val="36010303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Data-driven modeling</a:t>
            </a:r>
            <a:endParaRPr lang="en-US" dirty="0"/>
          </a:p>
        </p:txBody>
      </p:sp>
      <p:sp>
        <p:nvSpPr>
          <p:cNvPr id="3" name="Content Placeholder 2"/>
          <p:cNvSpPr>
            <a:spLocks noGrp="1"/>
          </p:cNvSpPr>
          <p:nvPr>
            <p:ph idx="1"/>
          </p:nvPr>
        </p:nvSpPr>
        <p:spPr/>
        <p:txBody>
          <a:bodyPr/>
          <a:lstStyle/>
          <a:p>
            <a:r>
              <a:rPr lang="en-US" dirty="0" smtClean="0"/>
              <a:t>Many business systems are </a:t>
            </a:r>
            <a:r>
              <a:rPr lang="en-US" u="sng" dirty="0" smtClean="0"/>
              <a:t>data-processing systems</a:t>
            </a:r>
            <a:r>
              <a:rPr lang="en-US" dirty="0" smtClean="0"/>
              <a:t> that are primarily driven by data. They are controlled by data input to the system, with relatively little external event processing. </a:t>
            </a:r>
          </a:p>
          <a:p>
            <a:r>
              <a:rPr lang="en-US" dirty="0" smtClean="0"/>
              <a:t>Data-driven models show the sequence of actions involved in processing input data and generating an associated output. </a:t>
            </a:r>
          </a:p>
          <a:p>
            <a:r>
              <a:rPr lang="en-US" dirty="0" smtClean="0"/>
              <a:t>They are particularly useful during analysis of requirements as they can be used to show end-to-end processing in a system. </a:t>
            </a:r>
            <a:endParaRPr lang="en-US" dirty="0"/>
          </a:p>
        </p:txBody>
      </p:sp>
    </p:spTree>
    <p:extLst>
      <p:ext uri="{BB962C8B-B14F-4D97-AF65-F5344CB8AC3E}">
        <p14:creationId xmlns:p14="http://schemas.microsoft.com/office/powerpoint/2010/main" val="42644065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Event-driven modeling</a:t>
            </a:r>
            <a:endParaRPr lang="en-US" dirty="0"/>
          </a:p>
        </p:txBody>
      </p:sp>
      <p:sp>
        <p:nvSpPr>
          <p:cNvPr id="5" name="Content Placeholder 4"/>
          <p:cNvSpPr>
            <a:spLocks noGrp="1"/>
          </p:cNvSpPr>
          <p:nvPr>
            <p:ph idx="1"/>
          </p:nvPr>
        </p:nvSpPr>
        <p:spPr/>
        <p:txBody>
          <a:bodyPr/>
          <a:lstStyle/>
          <a:p>
            <a:r>
              <a:rPr lang="en-US" u="sng" dirty="0" smtClean="0"/>
              <a:t>Real-time systems</a:t>
            </a:r>
            <a:r>
              <a:rPr lang="en-US" dirty="0" smtClean="0"/>
              <a:t> are often event-driven, with minimal data processing. </a:t>
            </a:r>
          </a:p>
          <a:p>
            <a:pPr lvl="1"/>
            <a:r>
              <a:rPr lang="en-US" dirty="0" smtClean="0"/>
              <a:t>For example, a landline phone switching system responds to events such as ‘receiver off hook’ by</a:t>
            </a:r>
            <a:r>
              <a:rPr lang="en-GB" dirty="0" smtClean="0"/>
              <a:t> </a:t>
            </a:r>
            <a:r>
              <a:rPr lang="en-US" dirty="0" smtClean="0"/>
              <a:t>generating a dial tone.</a:t>
            </a:r>
            <a:r>
              <a:rPr lang="en-GB" dirty="0" smtClean="0"/>
              <a:t> </a:t>
            </a:r>
            <a:endParaRPr lang="en-US" dirty="0" smtClean="0"/>
          </a:p>
          <a:p>
            <a:endParaRPr lang="en-US" dirty="0" smtClean="0"/>
          </a:p>
          <a:p>
            <a:r>
              <a:rPr lang="en-US" dirty="0" smtClean="0"/>
              <a:t>Event-driven modeling shows how a system responds to </a:t>
            </a:r>
            <a:r>
              <a:rPr lang="en-US" u="sng" dirty="0" smtClean="0"/>
              <a:t>external</a:t>
            </a:r>
            <a:r>
              <a:rPr lang="en-US" dirty="0" smtClean="0"/>
              <a:t> and </a:t>
            </a:r>
            <a:r>
              <a:rPr lang="en-US" u="sng" dirty="0" smtClean="0"/>
              <a:t>internal events</a:t>
            </a:r>
            <a:r>
              <a:rPr lang="en-US" dirty="0" smtClean="0"/>
              <a:t>. </a:t>
            </a:r>
          </a:p>
          <a:p>
            <a:r>
              <a:rPr lang="en-US" dirty="0" smtClean="0"/>
              <a:t>It is based on the assumption that a system has a finite number of states and that </a:t>
            </a:r>
            <a:r>
              <a:rPr lang="en-US" u="sng" dirty="0" smtClean="0"/>
              <a:t>events (stimuli)</a:t>
            </a:r>
            <a:r>
              <a:rPr lang="en-US" dirty="0" smtClean="0"/>
              <a:t> may cause a transition from one state to another. </a:t>
            </a:r>
            <a:endParaRPr lang="en-US" dirty="0"/>
          </a:p>
        </p:txBody>
      </p:sp>
    </p:spTree>
    <p:extLst>
      <p:ext uri="{BB962C8B-B14F-4D97-AF65-F5344CB8AC3E}">
        <p14:creationId xmlns:p14="http://schemas.microsoft.com/office/powerpoint/2010/main" val="19076262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z="3200" dirty="0" smtClean="0"/>
              <a:t>State diagram of Flight class</a:t>
            </a:r>
          </a:p>
        </p:txBody>
      </p:sp>
      <p:sp>
        <p:nvSpPr>
          <p:cNvPr id="2" name="Content Placeholder 1"/>
          <p:cNvSpPr>
            <a:spLocks noGrp="1"/>
          </p:cNvSpPr>
          <p:nvPr>
            <p:ph idx="1"/>
          </p:nvPr>
        </p:nvSpPr>
        <p:spPr/>
        <p:txBody>
          <a:bodyPr/>
          <a:lstStyle/>
          <a:p>
            <a:r>
              <a:rPr lang="en-US" b="1" dirty="0"/>
              <a:t>Only for state-dependent classes/objects</a:t>
            </a:r>
            <a:endParaRPr lang="tr-TR" dirty="0"/>
          </a:p>
        </p:txBody>
      </p:sp>
      <p:pic>
        <p:nvPicPr>
          <p:cNvPr id="3" name="Picture 2"/>
          <p:cNvPicPr>
            <a:picLocks noChangeAspect="1"/>
          </p:cNvPicPr>
          <p:nvPr/>
        </p:nvPicPr>
        <p:blipFill>
          <a:blip r:embed="rId2"/>
          <a:stretch>
            <a:fillRect/>
          </a:stretch>
        </p:blipFill>
        <p:spPr>
          <a:xfrm>
            <a:off x="152400" y="1524000"/>
            <a:ext cx="8701236" cy="3124200"/>
          </a:xfrm>
          <a:prstGeom prst="rect">
            <a:avLst/>
          </a:prstGeom>
        </p:spPr>
      </p:pic>
      <p:pic>
        <p:nvPicPr>
          <p:cNvPr id="4" name="Picture 3"/>
          <p:cNvPicPr>
            <a:picLocks noChangeAspect="1"/>
          </p:cNvPicPr>
          <p:nvPr/>
        </p:nvPicPr>
        <p:blipFill>
          <a:blip r:embed="rId3"/>
          <a:stretch>
            <a:fillRect/>
          </a:stretch>
        </p:blipFill>
        <p:spPr>
          <a:xfrm>
            <a:off x="804420" y="4724400"/>
            <a:ext cx="1619691" cy="2019300"/>
          </a:xfrm>
          <a:prstGeom prst="rect">
            <a:avLst/>
          </a:prstGeom>
        </p:spPr>
      </p:pic>
      <p:pic>
        <p:nvPicPr>
          <p:cNvPr id="6" name="Picture 5"/>
          <p:cNvPicPr>
            <a:picLocks noChangeAspect="1"/>
          </p:cNvPicPr>
          <p:nvPr/>
        </p:nvPicPr>
        <p:blipFill rotWithShape="1">
          <a:blip r:embed="rId3"/>
          <a:srcRect t="4742" b="56466"/>
          <a:stretch/>
        </p:blipFill>
        <p:spPr>
          <a:xfrm>
            <a:off x="2743200" y="4724400"/>
            <a:ext cx="4291012" cy="2075251"/>
          </a:xfrm>
          <a:prstGeom prst="rect">
            <a:avLst/>
          </a:prstGeom>
        </p:spPr>
      </p:pic>
      <p:sp>
        <p:nvSpPr>
          <p:cNvPr id="5" name="Up Arrow 4"/>
          <p:cNvSpPr/>
          <p:nvPr/>
        </p:nvSpPr>
        <p:spPr bwMode="auto">
          <a:xfrm>
            <a:off x="4356697" y="2895600"/>
            <a:ext cx="824903" cy="2024762"/>
          </a:xfrm>
          <a:prstGeom prst="upArrow">
            <a:avLst/>
          </a:prstGeom>
          <a:solidFill>
            <a:srgbClr val="FF800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smtClean="0">
              <a:ln>
                <a:noFill/>
              </a:ln>
              <a:solidFill>
                <a:schemeClr val="tx1"/>
              </a:solidFill>
              <a:effectLst/>
              <a:latin typeface="Arial" charset="0"/>
            </a:endParaRPr>
          </a:p>
        </p:txBody>
      </p:sp>
      <p:sp>
        <p:nvSpPr>
          <p:cNvPr id="7" name="Rectangle 6"/>
          <p:cNvSpPr/>
          <p:nvPr/>
        </p:nvSpPr>
        <p:spPr>
          <a:xfrm>
            <a:off x="5791200" y="5486400"/>
            <a:ext cx="1159292" cy="646331"/>
          </a:xfrm>
          <a:prstGeom prst="rect">
            <a:avLst/>
          </a:prstGeom>
        </p:spPr>
        <p:txBody>
          <a:bodyPr wrap="none">
            <a:spAutoFit/>
          </a:bodyPr>
          <a:lstStyle/>
          <a:p>
            <a:r>
              <a:rPr lang="en-US" sz="3600" b="1" dirty="0" smtClean="0"/>
              <a:t>OCL</a:t>
            </a:r>
            <a:endParaRPr lang="en-CA" sz="3600" b="1" dirty="0"/>
          </a:p>
        </p:txBody>
      </p:sp>
    </p:spTree>
    <p:extLst>
      <p:ext uri="{BB962C8B-B14F-4D97-AF65-F5344CB8AC3E}">
        <p14:creationId xmlns:p14="http://schemas.microsoft.com/office/powerpoint/2010/main" val="21649242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p:txBody>
          <a:bodyPr/>
          <a:lstStyle/>
          <a:p>
            <a:r>
              <a:rPr lang="en-US" sz="2400" b="1" dirty="0" smtClean="0"/>
              <a:t>Draw the state </a:t>
            </a:r>
            <a:r>
              <a:rPr lang="en-US" sz="2400" b="1" dirty="0"/>
              <a:t>diagram </a:t>
            </a:r>
            <a:r>
              <a:rPr lang="en-US" sz="2400" b="1" dirty="0" smtClean="0"/>
              <a:t>for class </a:t>
            </a:r>
            <a:r>
              <a:rPr lang="en-US" sz="2400" b="1" dirty="0"/>
              <a:t>Ticket </a:t>
            </a:r>
            <a:endParaRPr lang="en-US" sz="2400" b="1" dirty="0" smtClean="0"/>
          </a:p>
          <a:p>
            <a:r>
              <a:rPr lang="en-US" sz="2400" b="1" dirty="0" smtClean="0"/>
              <a:t>Time</a:t>
            </a:r>
            <a:r>
              <a:rPr lang="en-US" sz="2400" b="1" dirty="0"/>
              <a:t>: 5 minutes</a:t>
            </a:r>
            <a:endParaRPr lang="en-CA" sz="2400" b="1" dirty="0"/>
          </a:p>
          <a:p>
            <a:endParaRPr lang="en-CA" sz="2400" b="1" dirty="0"/>
          </a:p>
        </p:txBody>
      </p:sp>
      <p:pic>
        <p:nvPicPr>
          <p:cNvPr id="3074" name="Picture 2" descr="http://www.1stcontact.com/blog/wp-content/uploads/2015/08/Three-students-taking-a-test-resized.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2209800" y="2514600"/>
            <a:ext cx="4495800" cy="2990642"/>
          </a:xfrm>
          <a:prstGeom prst="rect">
            <a:avLst/>
          </a:prstGeom>
        </p:spPr>
      </p:pic>
    </p:spTree>
    <p:extLst>
      <p:ext uri="{BB962C8B-B14F-4D97-AF65-F5344CB8AC3E}">
        <p14:creationId xmlns:p14="http://schemas.microsoft.com/office/powerpoint/2010/main" val="1243545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tr-TR" sz="3000" dirty="0" smtClean="0">
                <a:effectLst/>
              </a:rPr>
              <a:t>State chart of a land-line phone</a:t>
            </a:r>
          </a:p>
        </p:txBody>
      </p:sp>
      <p:pic>
        <p:nvPicPr>
          <p:cNvPr id="10650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34630"/>
            <a:ext cx="8577262" cy="49106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pic>
      <p:pic>
        <p:nvPicPr>
          <p:cNvPr id="106501" name="Picture 13" descr="samsung-idcs18d-telephone-lar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08850" y="0"/>
            <a:ext cx="183515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48732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990600" y="134938"/>
            <a:ext cx="6389688" cy="923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tr-TR" sz="2000" dirty="0" smtClean="0">
                <a:effectLst/>
              </a:rPr>
              <a:t>State charts for Control and Embedded Systems in </a:t>
            </a:r>
            <a:r>
              <a:rPr lang="en-US" altLang="tr-TR" sz="2000" dirty="0" err="1" smtClean="0">
                <a:effectLst/>
              </a:rPr>
              <a:t>Matlab</a:t>
            </a:r>
            <a:r>
              <a:rPr lang="en-US" altLang="tr-TR" sz="2000" dirty="0" smtClean="0">
                <a:effectLst/>
              </a:rPr>
              <a:t> Simulink (can be directly executed – converted to code)</a:t>
            </a:r>
          </a:p>
        </p:txBody>
      </p:sp>
      <p:pic>
        <p:nvPicPr>
          <p:cNvPr id="109571" name="Picture 6" descr="automatic-transmission"/>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24750" y="0"/>
            <a:ext cx="161925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l="54868" r="12772" b="18489"/>
          <a:stretch>
            <a:fillRect/>
          </a:stretch>
        </p:blipFill>
        <p:spPr bwMode="auto">
          <a:xfrm>
            <a:off x="179388" y="1136650"/>
            <a:ext cx="7453312"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024658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66800" y="290513"/>
            <a:ext cx="4343400" cy="852487"/>
          </a:xfrm>
        </p:spPr>
        <p:txBody>
          <a:bodyPr/>
          <a:lstStyle/>
          <a:p>
            <a:pPr>
              <a:defRPr/>
            </a:pPr>
            <a:r>
              <a:rPr lang="en-US" altLang="tr-TR" dirty="0"/>
              <a:t>State charts a cruise control system</a:t>
            </a:r>
            <a:endParaRPr lang="en-US" dirty="0" smtClean="0"/>
          </a:p>
        </p:txBody>
      </p:sp>
      <p:pic>
        <p:nvPicPr>
          <p:cNvPr id="12390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24" y="3200400"/>
            <a:ext cx="8555757" cy="356303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5181600" y="0"/>
            <a:ext cx="3962400" cy="2971800"/>
          </a:xfrm>
          <a:prstGeom prst="rect">
            <a:avLst/>
          </a:prstGeom>
        </p:spPr>
      </p:pic>
    </p:spTree>
    <p:extLst>
      <p:ext uri="{BB962C8B-B14F-4D97-AF65-F5344CB8AC3E}">
        <p14:creationId xmlns:p14="http://schemas.microsoft.com/office/powerpoint/2010/main" val="1713585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UML</a:t>
            </a:r>
            <a:endParaRPr lang="tr-TR" dirty="0"/>
          </a:p>
        </p:txBody>
      </p:sp>
      <p:sp>
        <p:nvSpPr>
          <p:cNvPr id="9" name="Content Placeholder 8"/>
          <p:cNvSpPr>
            <a:spLocks noGrp="1"/>
          </p:cNvSpPr>
          <p:nvPr>
            <p:ph idx="1"/>
          </p:nvPr>
        </p:nvSpPr>
        <p:spPr/>
        <p:txBody>
          <a:bodyPr/>
          <a:lstStyle/>
          <a:p>
            <a:r>
              <a:rPr lang="en-GB" sz="2000" b="1" dirty="0"/>
              <a:t>Four types of diagrams </a:t>
            </a:r>
            <a:r>
              <a:rPr lang="en-GB" sz="2000" b="1" dirty="0" smtClean="0"/>
              <a:t>may </a:t>
            </a:r>
            <a:r>
              <a:rPr lang="en-GB" sz="2000" b="1" dirty="0"/>
              <a:t>be used for interaction </a:t>
            </a:r>
            <a:r>
              <a:rPr lang="en-GB" sz="2000" b="1" dirty="0" smtClean="0"/>
              <a:t>modelling.</a:t>
            </a:r>
          </a:p>
          <a:p>
            <a:r>
              <a:rPr lang="en-GB" sz="2000" b="1" dirty="0" smtClean="0"/>
              <a:t>14 diagrams in total</a:t>
            </a:r>
            <a:endParaRPr lang="en-GB" sz="2000" b="1" dirty="0"/>
          </a:p>
        </p:txBody>
      </p:sp>
      <p:pic>
        <p:nvPicPr>
          <p:cNvPr id="2" name="Picture 1"/>
          <p:cNvPicPr>
            <a:picLocks noChangeAspect="1"/>
          </p:cNvPicPr>
          <p:nvPr/>
        </p:nvPicPr>
        <p:blipFill>
          <a:blip r:embed="rId2"/>
          <a:stretch>
            <a:fillRect/>
          </a:stretch>
        </p:blipFill>
        <p:spPr>
          <a:xfrm>
            <a:off x="452437" y="1857375"/>
            <a:ext cx="8239125" cy="4772025"/>
          </a:xfrm>
          <a:prstGeom prst="rect">
            <a:avLst/>
          </a:prstGeom>
        </p:spPr>
      </p:pic>
      <p:sp>
        <p:nvSpPr>
          <p:cNvPr id="24" name="Rounded Rectangle 23"/>
          <p:cNvSpPr/>
          <p:nvPr/>
        </p:nvSpPr>
        <p:spPr>
          <a:xfrm>
            <a:off x="6324600" y="4800600"/>
            <a:ext cx="1097764" cy="546971"/>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2443506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GB"/>
              <a:t>State machine models</a:t>
            </a:r>
          </a:p>
        </p:txBody>
      </p:sp>
      <p:sp>
        <p:nvSpPr>
          <p:cNvPr id="56323" name="Rectangle 3"/>
          <p:cNvSpPr>
            <a:spLocks noGrp="1" noChangeArrowheads="1"/>
          </p:cNvSpPr>
          <p:nvPr>
            <p:ph idx="1"/>
          </p:nvPr>
        </p:nvSpPr>
        <p:spPr/>
        <p:txBody>
          <a:bodyPr/>
          <a:lstStyle/>
          <a:p>
            <a:r>
              <a:rPr lang="en-GB" dirty="0"/>
              <a:t>These model the behaviour of the system in response to external and internal events.</a:t>
            </a:r>
          </a:p>
          <a:p>
            <a:r>
              <a:rPr lang="en-GB" dirty="0"/>
              <a:t>They show the system’s responses to stimuli so are often used for modelling real-time systems.</a:t>
            </a:r>
          </a:p>
          <a:p>
            <a:r>
              <a:rPr lang="en-GB" dirty="0"/>
              <a:t>State machine models show </a:t>
            </a:r>
            <a:r>
              <a:rPr lang="en-GB" u="sng" dirty="0"/>
              <a:t>system states</a:t>
            </a:r>
            <a:r>
              <a:rPr lang="en-GB" dirty="0"/>
              <a:t> as </a:t>
            </a:r>
            <a:r>
              <a:rPr lang="en-GB" u="sng" dirty="0"/>
              <a:t>nodes</a:t>
            </a:r>
            <a:r>
              <a:rPr lang="en-GB" dirty="0"/>
              <a:t> and </a:t>
            </a:r>
            <a:r>
              <a:rPr lang="en-GB" u="sng" dirty="0"/>
              <a:t>events</a:t>
            </a:r>
            <a:r>
              <a:rPr lang="en-GB" dirty="0"/>
              <a:t> as arcs between these nodes. When an event occurs, the system moves from one state to another.</a:t>
            </a:r>
          </a:p>
          <a:p>
            <a:r>
              <a:rPr lang="en-GB" dirty="0" smtClean="0"/>
              <a:t>State-charts </a:t>
            </a:r>
            <a:r>
              <a:rPr lang="en-GB" dirty="0"/>
              <a:t>are an integral part of the UML and are used to represent state machine models.</a:t>
            </a:r>
          </a:p>
        </p:txBody>
      </p:sp>
    </p:spTree>
    <p:extLst>
      <p:ext uri="{BB962C8B-B14F-4D97-AF65-F5344CB8AC3E}">
        <p14:creationId xmlns:p14="http://schemas.microsoft.com/office/powerpoint/2010/main" val="20908761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Chapter 5 – System Modeling </a:t>
            </a:r>
            <a:r>
              <a:rPr lang="en-US" sz="2800" dirty="0" smtClean="0"/>
              <a:t>- Topics covered</a:t>
            </a:r>
            <a:endParaRPr lang="en-US" sz="2800" dirty="0"/>
          </a:p>
        </p:txBody>
      </p:sp>
      <p:sp>
        <p:nvSpPr>
          <p:cNvPr id="3" name="Content Placeholder 2"/>
          <p:cNvSpPr>
            <a:spLocks noGrp="1"/>
          </p:cNvSpPr>
          <p:nvPr>
            <p:ph idx="1"/>
          </p:nvPr>
        </p:nvSpPr>
        <p:spPr/>
        <p:txBody>
          <a:bodyPr/>
          <a:lstStyle/>
          <a:p>
            <a:r>
              <a:rPr lang="en-US" dirty="0" smtClean="0"/>
              <a:t>Context models</a:t>
            </a:r>
            <a:endParaRPr lang="en-GB" dirty="0" smtClean="0"/>
          </a:p>
          <a:p>
            <a:r>
              <a:rPr lang="en-US" dirty="0" smtClean="0"/>
              <a:t>Interaction models</a:t>
            </a:r>
            <a:endParaRPr lang="en-GB" dirty="0" smtClean="0"/>
          </a:p>
          <a:p>
            <a:r>
              <a:rPr lang="en-US" dirty="0" smtClean="0"/>
              <a:t>Structural models</a:t>
            </a:r>
            <a:endParaRPr lang="en-GB" dirty="0" smtClean="0"/>
          </a:p>
          <a:p>
            <a:r>
              <a:rPr lang="en-US" dirty="0" smtClean="0"/>
              <a:t>Behavioral models</a:t>
            </a:r>
            <a:endParaRPr lang="en-GB" dirty="0" smtClean="0"/>
          </a:p>
          <a:p>
            <a:r>
              <a:rPr lang="en-US" smtClean="0"/>
              <a:t>Model-Driven engineering</a:t>
            </a:r>
            <a:r>
              <a:rPr lang="en-GB" smtClean="0"/>
              <a:t> </a:t>
            </a:r>
            <a:r>
              <a:rPr lang="en-GB" dirty="0" smtClean="0"/>
              <a:t>(MDE)</a:t>
            </a:r>
            <a:endParaRPr lang="en-US" dirty="0"/>
          </a:p>
        </p:txBody>
      </p:sp>
      <p:sp>
        <p:nvSpPr>
          <p:cNvPr id="4" name="Rounded Rectangle 3"/>
          <p:cNvSpPr/>
          <p:nvPr/>
        </p:nvSpPr>
        <p:spPr>
          <a:xfrm>
            <a:off x="152400" y="3429000"/>
            <a:ext cx="518160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5887659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Model-Driven Engineering (MDE)</a:t>
            </a:r>
          </a:p>
        </p:txBody>
      </p:sp>
      <p:sp>
        <p:nvSpPr>
          <p:cNvPr id="5" name="Content Placeholder 4"/>
          <p:cNvSpPr>
            <a:spLocks noGrp="1"/>
          </p:cNvSpPr>
          <p:nvPr>
            <p:ph idx="1"/>
          </p:nvPr>
        </p:nvSpPr>
        <p:spPr/>
        <p:txBody>
          <a:bodyPr/>
          <a:lstStyle/>
          <a:p>
            <a:r>
              <a:rPr lang="en-US" u="sng" dirty="0" smtClean="0">
                <a:solidFill>
                  <a:schemeClr val="accent5">
                    <a:lumMod val="75000"/>
                  </a:schemeClr>
                </a:solidFill>
              </a:rPr>
              <a:t>Model-driven engineering</a:t>
            </a:r>
            <a:r>
              <a:rPr lang="en-US" dirty="0" smtClean="0"/>
              <a:t> (MDE) is an approach to software development where </a:t>
            </a:r>
            <a:r>
              <a:rPr lang="en-US" u="sng" dirty="0" smtClean="0"/>
              <a:t>models</a:t>
            </a:r>
            <a:r>
              <a:rPr lang="en-US" dirty="0" smtClean="0"/>
              <a:t> rather than programs are principal </a:t>
            </a:r>
            <a:r>
              <a:rPr lang="en-US" u="sng" dirty="0" smtClean="0"/>
              <a:t>outputs of development process</a:t>
            </a:r>
            <a:r>
              <a:rPr lang="en-US" dirty="0" smtClean="0"/>
              <a:t>. </a:t>
            </a:r>
          </a:p>
          <a:p>
            <a:r>
              <a:rPr lang="en-US" u="sng" dirty="0" smtClean="0"/>
              <a:t>Programs</a:t>
            </a:r>
            <a:r>
              <a:rPr lang="en-US" dirty="0" smtClean="0"/>
              <a:t> that execute on a hardware/software platform are then </a:t>
            </a:r>
            <a:r>
              <a:rPr lang="en-US" u="sng" dirty="0" smtClean="0"/>
              <a:t>generated automatically</a:t>
            </a:r>
            <a:r>
              <a:rPr lang="en-US" dirty="0" smtClean="0"/>
              <a:t> from models. </a:t>
            </a:r>
          </a:p>
          <a:p>
            <a:endParaRPr lang="en-US" dirty="0" smtClean="0"/>
          </a:p>
          <a:p>
            <a:r>
              <a:rPr lang="en-US" dirty="0" smtClean="0"/>
              <a:t>Proponents of MDE argue that this raises the level of abstraction in software engineering so that engineers no longer have to be concerned with programming language details or the specifics of execution platforms.</a:t>
            </a:r>
            <a:r>
              <a:rPr lang="en-GB" dirty="0" smtClean="0"/>
              <a:t> </a:t>
            </a:r>
            <a:endParaRPr lang="en-US" dirty="0"/>
          </a:p>
        </p:txBody>
      </p:sp>
    </p:spTree>
    <p:extLst>
      <p:ext uri="{BB962C8B-B14F-4D97-AF65-F5344CB8AC3E}">
        <p14:creationId xmlns:p14="http://schemas.microsoft.com/office/powerpoint/2010/main" val="34702859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Usage of Model-Driven Engineering (MDE)</a:t>
            </a:r>
            <a:endParaRPr lang="en-US" sz="3200" dirty="0"/>
          </a:p>
        </p:txBody>
      </p:sp>
      <p:sp>
        <p:nvSpPr>
          <p:cNvPr id="3" name="Content Placeholder 2"/>
          <p:cNvSpPr>
            <a:spLocks noGrp="1"/>
          </p:cNvSpPr>
          <p:nvPr>
            <p:ph idx="1"/>
          </p:nvPr>
        </p:nvSpPr>
        <p:spPr/>
        <p:txBody>
          <a:bodyPr/>
          <a:lstStyle/>
          <a:p>
            <a:r>
              <a:rPr lang="en-US" dirty="0" smtClean="0"/>
              <a:t>MDE is still at an early stage of development, and it is unclear whether or not it will have a significant effect on software engineering practice.</a:t>
            </a:r>
            <a:r>
              <a:rPr lang="en-GB" dirty="0" smtClean="0"/>
              <a:t> </a:t>
            </a:r>
          </a:p>
          <a:p>
            <a:r>
              <a:rPr lang="en-GB" dirty="0" smtClean="0"/>
              <a:t>Pros</a:t>
            </a:r>
          </a:p>
          <a:p>
            <a:pPr lvl="1"/>
            <a:r>
              <a:rPr lang="en-GB" dirty="0" smtClean="0"/>
              <a:t>Allows systems to be considered at higher levels of abstraction</a:t>
            </a:r>
          </a:p>
          <a:p>
            <a:pPr lvl="1"/>
            <a:r>
              <a:rPr lang="en-GB" dirty="0" smtClean="0"/>
              <a:t>Generating code automatically means that it is cheaper to adapt systems to new platforms.</a:t>
            </a:r>
          </a:p>
          <a:p>
            <a:r>
              <a:rPr lang="en-GB" dirty="0" smtClean="0"/>
              <a:t>Cons</a:t>
            </a:r>
          </a:p>
          <a:p>
            <a:pPr lvl="1"/>
            <a:r>
              <a:rPr lang="en-GB" dirty="0" smtClean="0"/>
              <a:t>Models for abstraction and not necessarily right for implementation.</a:t>
            </a:r>
          </a:p>
          <a:p>
            <a:pPr lvl="1"/>
            <a:r>
              <a:rPr lang="en-GB" dirty="0" smtClean="0"/>
              <a:t>Savings from generating code may be outweighed by costs of developing translators for new platforms.</a:t>
            </a:r>
            <a:endParaRPr lang="en-US" dirty="0"/>
          </a:p>
        </p:txBody>
      </p:sp>
    </p:spTree>
    <p:extLst>
      <p:ext uri="{BB962C8B-B14F-4D97-AF65-F5344CB8AC3E}">
        <p14:creationId xmlns:p14="http://schemas.microsoft.com/office/powerpoint/2010/main" val="30796819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 metaphor for Model-Driven Engineering</a:t>
            </a:r>
            <a:endParaRPr lang="en-US" sz="3200" dirty="0"/>
          </a:p>
        </p:txBody>
      </p:sp>
      <p:pic>
        <p:nvPicPr>
          <p:cNvPr id="4" name="Content Placeholder 3"/>
          <p:cNvPicPr>
            <a:picLocks noGrp="1" noChangeAspect="1"/>
          </p:cNvPicPr>
          <p:nvPr>
            <p:ph idx="1"/>
          </p:nvPr>
        </p:nvPicPr>
        <p:blipFill>
          <a:blip r:embed="rId3"/>
          <a:srcRect l="-17799" r="-17799"/>
          <a:stretch>
            <a:fillRect/>
          </a:stretch>
        </p:blipFill>
        <p:spPr>
          <a:xfrm>
            <a:off x="152400" y="990600"/>
            <a:ext cx="8839200" cy="5562600"/>
          </a:xfrm>
        </p:spPr>
      </p:pic>
      <p:sp>
        <p:nvSpPr>
          <p:cNvPr id="5" name="Rectangle 4"/>
          <p:cNvSpPr/>
          <p:nvPr/>
        </p:nvSpPr>
        <p:spPr>
          <a:xfrm>
            <a:off x="195729" y="6264259"/>
            <a:ext cx="8915400" cy="584776"/>
          </a:xfrm>
          <a:prstGeom prst="rect">
            <a:avLst/>
          </a:prstGeom>
        </p:spPr>
        <p:txBody>
          <a:bodyPr wrap="square">
            <a:spAutoFit/>
          </a:bodyPr>
          <a:lstStyle/>
          <a:p>
            <a:r>
              <a:rPr lang="tr-TR" dirty="0" err="1" smtClean="0"/>
              <a:t>Ref:</a:t>
            </a:r>
            <a:r>
              <a:rPr lang="tr-TR" dirty="0" err="1" smtClean="0">
                <a:hlinkClick r:id="rId4"/>
              </a:rPr>
              <a:t>http</a:t>
            </a:r>
            <a:r>
              <a:rPr lang="tr-TR" dirty="0" smtClean="0">
                <a:hlinkClick r:id="rId4"/>
              </a:rPr>
              <a:t>://www.theenterprisearchitect.eu/blog/2009/08/05/a-metaphor-for-model-driven-engineering/</a:t>
            </a:r>
            <a:endParaRPr lang="tr-TR" dirty="0"/>
          </a:p>
        </p:txBody>
      </p:sp>
    </p:spTree>
    <p:extLst>
      <p:ext uri="{BB962C8B-B14F-4D97-AF65-F5344CB8AC3E}">
        <p14:creationId xmlns:p14="http://schemas.microsoft.com/office/powerpoint/2010/main" val="33592316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Executable UML</a:t>
            </a:r>
            <a:endParaRPr lang="en-US" dirty="0"/>
          </a:p>
        </p:txBody>
      </p:sp>
      <p:sp>
        <p:nvSpPr>
          <p:cNvPr id="3" name="Content Placeholder 2"/>
          <p:cNvSpPr>
            <a:spLocks noGrp="1"/>
          </p:cNvSpPr>
          <p:nvPr>
            <p:ph idx="1"/>
          </p:nvPr>
        </p:nvSpPr>
        <p:spPr/>
        <p:txBody>
          <a:bodyPr/>
          <a:lstStyle/>
          <a:p>
            <a:r>
              <a:rPr lang="en-US" dirty="0" smtClean="0"/>
              <a:t>The fundamental notion behind model-driven engineering is that completely automated transformation of models to code should be possible. </a:t>
            </a:r>
          </a:p>
          <a:p>
            <a:r>
              <a:rPr lang="en-US" dirty="0" smtClean="0"/>
              <a:t>This is possible using a subset of UML 2, called Executable UML or </a:t>
            </a:r>
            <a:r>
              <a:rPr lang="en-US" dirty="0" err="1" smtClean="0"/>
              <a:t>xUML</a:t>
            </a:r>
            <a:r>
              <a:rPr lang="en-GB" dirty="0" smtClean="0"/>
              <a:t>.</a:t>
            </a:r>
          </a:p>
          <a:p>
            <a:endParaRPr lang="en-US" dirty="0"/>
          </a:p>
        </p:txBody>
      </p:sp>
    </p:spTree>
    <p:extLst>
      <p:ext uri="{BB962C8B-B14F-4D97-AF65-F5344CB8AC3E}">
        <p14:creationId xmlns:p14="http://schemas.microsoft.com/office/powerpoint/2010/main" val="5480535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tr-TR"/>
          </a:p>
        </p:txBody>
      </p:sp>
      <p:pic>
        <p:nvPicPr>
          <p:cNvPr id="5" name="Picture 4"/>
          <p:cNvPicPr>
            <a:picLocks noChangeAspect="1"/>
          </p:cNvPicPr>
          <p:nvPr/>
        </p:nvPicPr>
        <p:blipFill>
          <a:blip r:embed="rId2"/>
          <a:stretch>
            <a:fillRect/>
          </a:stretch>
        </p:blipFill>
        <p:spPr>
          <a:xfrm>
            <a:off x="2514600" y="22370"/>
            <a:ext cx="6705600" cy="6759430"/>
          </a:xfrm>
          <a:prstGeom prst="rect">
            <a:avLst/>
          </a:prstGeom>
        </p:spPr>
      </p:pic>
      <p:sp>
        <p:nvSpPr>
          <p:cNvPr id="6" name="Title 5"/>
          <p:cNvSpPr>
            <a:spLocks noGrp="1"/>
          </p:cNvSpPr>
          <p:nvPr>
            <p:ph type="title"/>
          </p:nvPr>
        </p:nvSpPr>
        <p:spPr/>
        <p:txBody>
          <a:bodyPr/>
          <a:lstStyle/>
          <a:p>
            <a:r>
              <a:rPr lang="en-US" dirty="0" smtClean="0"/>
              <a:t>Books</a:t>
            </a:r>
            <a:endParaRPr lang="tr-TR" dirty="0"/>
          </a:p>
        </p:txBody>
      </p:sp>
    </p:spTree>
    <p:extLst>
      <p:ext uri="{BB962C8B-B14F-4D97-AF65-F5344CB8AC3E}">
        <p14:creationId xmlns:p14="http://schemas.microsoft.com/office/powerpoint/2010/main" val="41452310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‘Executable UML‘</a:t>
            </a:r>
            <a:endParaRPr lang="en-US" dirty="0"/>
          </a:p>
        </p:txBody>
      </p:sp>
      <p:sp>
        <p:nvSpPr>
          <p:cNvPr id="4" name="Content Placeholder 3"/>
          <p:cNvSpPr>
            <a:spLocks noGrp="1"/>
          </p:cNvSpPr>
          <p:nvPr>
            <p:ph idx="1"/>
          </p:nvPr>
        </p:nvSpPr>
        <p:spPr/>
        <p:txBody>
          <a:bodyPr/>
          <a:lstStyle/>
          <a:p>
            <a:endParaRPr lang="tr-TR"/>
          </a:p>
        </p:txBody>
      </p:sp>
      <p:pic>
        <p:nvPicPr>
          <p:cNvPr id="5"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l="54868" r="12772" b="18489"/>
          <a:stretch>
            <a:fillRect/>
          </a:stretch>
        </p:blipFill>
        <p:spPr bwMode="auto">
          <a:xfrm>
            <a:off x="166688" y="1168400"/>
            <a:ext cx="7453312"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6" descr="automatic-transmissio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24750" y="0"/>
            <a:ext cx="161925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7546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‘Executable UML‘</a:t>
            </a:r>
            <a:endParaRPr lang="en-US" dirty="0"/>
          </a:p>
        </p:txBody>
      </p:sp>
      <p:sp>
        <p:nvSpPr>
          <p:cNvPr id="4" name="Content Placeholder 3"/>
          <p:cNvSpPr>
            <a:spLocks noGrp="1"/>
          </p:cNvSpPr>
          <p:nvPr>
            <p:ph idx="1"/>
          </p:nvPr>
        </p:nvSpPr>
        <p:spPr/>
        <p:txBody>
          <a:bodyPr/>
          <a:lstStyle/>
          <a:p>
            <a:r>
              <a:rPr lang="en-US" dirty="0" smtClean="0"/>
              <a:t>Many!</a:t>
            </a:r>
            <a:endParaRPr lang="tr-TR" dirty="0"/>
          </a:p>
        </p:txBody>
      </p:sp>
      <p:pic>
        <p:nvPicPr>
          <p:cNvPr id="3" name="Picture 2"/>
          <p:cNvPicPr>
            <a:picLocks noChangeAspect="1"/>
          </p:cNvPicPr>
          <p:nvPr/>
        </p:nvPicPr>
        <p:blipFill>
          <a:blip r:embed="rId2"/>
          <a:stretch>
            <a:fillRect/>
          </a:stretch>
        </p:blipFill>
        <p:spPr>
          <a:xfrm>
            <a:off x="2667000" y="967040"/>
            <a:ext cx="5853112" cy="5838123"/>
          </a:xfrm>
          <a:prstGeom prst="rect">
            <a:avLst/>
          </a:prstGeom>
        </p:spPr>
      </p:pic>
    </p:spTree>
    <p:extLst>
      <p:ext uri="{BB962C8B-B14F-4D97-AF65-F5344CB8AC3E}">
        <p14:creationId xmlns:p14="http://schemas.microsoft.com/office/powerpoint/2010/main" val="16991589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End of Chapter 5</a:t>
            </a:r>
            <a:endParaRPr lang="en-US" dirty="0"/>
          </a:p>
        </p:txBody>
      </p:sp>
    </p:spTree>
    <p:extLst>
      <p:ext uri="{BB962C8B-B14F-4D97-AF65-F5344CB8AC3E}">
        <p14:creationId xmlns:p14="http://schemas.microsoft.com/office/powerpoint/2010/main" val="38844267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Interaction models </a:t>
            </a:r>
            <a:r>
              <a:rPr lang="en-US" sz="3200" dirty="0" smtClean="0"/>
              <a:t>– need to keep UI in mind</a:t>
            </a:r>
            <a:endParaRPr lang="en-US" sz="3200" dirty="0"/>
          </a:p>
        </p:txBody>
      </p:sp>
      <p:sp>
        <p:nvSpPr>
          <p:cNvPr id="3" name="Content Placeholder 2"/>
          <p:cNvSpPr>
            <a:spLocks noGrp="1"/>
          </p:cNvSpPr>
          <p:nvPr>
            <p:ph idx="1"/>
          </p:nvPr>
        </p:nvSpPr>
        <p:spPr/>
        <p:txBody>
          <a:bodyPr/>
          <a:lstStyle/>
          <a:p>
            <a:r>
              <a:rPr lang="en-US" dirty="0" smtClean="0"/>
              <a:t>Users will INTERACT with the system using the GUI (UI)</a:t>
            </a:r>
          </a:p>
          <a:p>
            <a:r>
              <a:rPr lang="en-US" dirty="0" smtClean="0"/>
              <a:t>Prototyping of GUI would be useful</a:t>
            </a:r>
          </a:p>
          <a:p>
            <a:r>
              <a:rPr lang="en-US" dirty="0" smtClean="0"/>
              <a:t>Use cases:</a:t>
            </a:r>
          </a:p>
          <a:p>
            <a:endParaRPr lang="en-US" dirty="0" smtClean="0"/>
          </a:p>
        </p:txBody>
      </p:sp>
      <p:pic>
        <p:nvPicPr>
          <p:cNvPr id="4" name="Picture 3"/>
          <p:cNvPicPr>
            <a:picLocks noChangeAspect="1"/>
          </p:cNvPicPr>
          <p:nvPr/>
        </p:nvPicPr>
        <p:blipFill>
          <a:blip r:embed="rId3"/>
          <a:stretch>
            <a:fillRect/>
          </a:stretch>
        </p:blipFill>
        <p:spPr>
          <a:xfrm>
            <a:off x="1295400" y="2431278"/>
            <a:ext cx="6207393" cy="4314202"/>
          </a:xfrm>
          <a:prstGeom prst="rect">
            <a:avLst/>
          </a:prstGeom>
        </p:spPr>
      </p:pic>
      <p:sp>
        <p:nvSpPr>
          <p:cNvPr id="5" name="Rounded Rectangle 4"/>
          <p:cNvSpPr/>
          <p:nvPr/>
        </p:nvSpPr>
        <p:spPr>
          <a:xfrm>
            <a:off x="2743200" y="2429102"/>
            <a:ext cx="963586" cy="492438"/>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2267193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mtClean="0"/>
              <a:t>For students</a:t>
            </a:r>
            <a:endParaRPr lang="en-US" dirty="0"/>
          </a:p>
        </p:txBody>
      </p:sp>
    </p:spTree>
    <p:extLst>
      <p:ext uri="{BB962C8B-B14F-4D97-AF65-F5344CB8AC3E}">
        <p14:creationId xmlns:p14="http://schemas.microsoft.com/office/powerpoint/2010/main" val="24729516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z="3200" dirty="0" smtClean="0"/>
              <a:t>State diagram of Ticket class</a:t>
            </a:r>
          </a:p>
        </p:txBody>
      </p:sp>
      <p:sp>
        <p:nvSpPr>
          <p:cNvPr id="2" name="Content Placeholder 1"/>
          <p:cNvSpPr>
            <a:spLocks noGrp="1"/>
          </p:cNvSpPr>
          <p:nvPr>
            <p:ph idx="1"/>
          </p:nvPr>
        </p:nvSpPr>
        <p:spPr/>
        <p:txBody>
          <a:bodyPr/>
          <a:lstStyle/>
          <a:p>
            <a:r>
              <a:rPr lang="en-US" b="1" dirty="0"/>
              <a:t>Only for state-dependent classes/objects</a:t>
            </a:r>
            <a:endParaRPr lang="tr-TR" dirty="0"/>
          </a:p>
        </p:txBody>
      </p:sp>
      <p:pic>
        <p:nvPicPr>
          <p:cNvPr id="5" name="Picture 4"/>
          <p:cNvPicPr>
            <a:picLocks noChangeAspect="1"/>
          </p:cNvPicPr>
          <p:nvPr/>
        </p:nvPicPr>
        <p:blipFill>
          <a:blip r:embed="rId2"/>
          <a:stretch>
            <a:fillRect/>
          </a:stretch>
        </p:blipFill>
        <p:spPr>
          <a:xfrm>
            <a:off x="228600" y="2057400"/>
            <a:ext cx="8805060" cy="3048000"/>
          </a:xfrm>
          <a:prstGeom prst="rect">
            <a:avLst/>
          </a:prstGeom>
        </p:spPr>
      </p:pic>
    </p:spTree>
    <p:extLst>
      <p:ext uri="{BB962C8B-B14F-4D97-AF65-F5344CB8AC3E}">
        <p14:creationId xmlns:p14="http://schemas.microsoft.com/office/powerpoint/2010/main" val="5327358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t>Example: Embedded software </a:t>
            </a:r>
            <a:br>
              <a:rPr lang="en-US" sz="2800" b="0" dirty="0"/>
            </a:br>
            <a:r>
              <a:rPr lang="en-US" sz="2800" b="0" dirty="0"/>
              <a:t>to control a microwave oven </a:t>
            </a:r>
            <a:endParaRPr lang="en-CA" sz="2800" dirty="0"/>
          </a:p>
        </p:txBody>
      </p:sp>
      <p:sp>
        <p:nvSpPr>
          <p:cNvPr id="3" name="Content Placeholder 2"/>
          <p:cNvSpPr>
            <a:spLocks noGrp="1"/>
          </p:cNvSpPr>
          <p:nvPr>
            <p:ph idx="1"/>
          </p:nvPr>
        </p:nvSpPr>
        <p:spPr/>
        <p:txBody>
          <a:bodyPr/>
          <a:lstStyle/>
          <a:p>
            <a:endParaRPr lang="en-CA"/>
          </a:p>
        </p:txBody>
      </p:sp>
      <p:pic>
        <p:nvPicPr>
          <p:cNvPr id="1026" name="Picture 2" descr="http://flylib.com/books/2/861/1/html/2/files/09fig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11136"/>
            <a:ext cx="6591300" cy="50621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019800" y="-67654"/>
            <a:ext cx="3124200" cy="1749552"/>
          </a:xfrm>
          <a:prstGeom prst="rect">
            <a:avLst/>
          </a:prstGeom>
        </p:spPr>
      </p:pic>
    </p:spTree>
    <p:extLst>
      <p:ext uri="{BB962C8B-B14F-4D97-AF65-F5344CB8AC3E}">
        <p14:creationId xmlns:p14="http://schemas.microsoft.com/office/powerpoint/2010/main" val="913056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models - System boundaries</a:t>
            </a:r>
            <a:endParaRPr lang="en-US" dirty="0"/>
          </a:p>
        </p:txBody>
      </p:sp>
      <p:sp>
        <p:nvSpPr>
          <p:cNvPr id="3" name="Content Placeholder 2"/>
          <p:cNvSpPr>
            <a:spLocks noGrp="1"/>
          </p:cNvSpPr>
          <p:nvPr>
            <p:ph idx="1"/>
          </p:nvPr>
        </p:nvSpPr>
        <p:spPr/>
        <p:txBody>
          <a:bodyPr/>
          <a:lstStyle/>
          <a:p>
            <a:r>
              <a:rPr lang="en-US" dirty="0" smtClean="0"/>
              <a:t>System boundaries are established to define what is inside and what is outside the system.</a:t>
            </a:r>
          </a:p>
          <a:p>
            <a:pPr lvl="1"/>
            <a:r>
              <a:rPr lang="en-US" dirty="0" smtClean="0"/>
              <a:t>They show other systems that are used or depend on the system being developed.</a:t>
            </a:r>
          </a:p>
          <a:p>
            <a:r>
              <a:rPr lang="en-US" dirty="0" smtClean="0"/>
              <a:t>The position of the system boundary has a profound effect on the system requirements. </a:t>
            </a:r>
          </a:p>
          <a:p>
            <a:r>
              <a:rPr lang="en-US" dirty="0" smtClean="0"/>
              <a:t>Defining a system boundary is a political judgment</a:t>
            </a:r>
          </a:p>
          <a:p>
            <a:pPr lvl="1"/>
            <a:r>
              <a:rPr lang="en-US" dirty="0" smtClean="0"/>
              <a:t>There may be pressures to develop system boundaries that increase / decrease the influence or workload of different parts of an organization.</a:t>
            </a:r>
          </a:p>
          <a:p>
            <a:pPr lvl="1"/>
            <a:r>
              <a:rPr lang="en-GB" dirty="0"/>
              <a:t>Social and organisational concerns may affect the decision on where to position system boundaries</a:t>
            </a:r>
            <a:r>
              <a:rPr lang="en-GB" dirty="0" smtClean="0"/>
              <a:t>.</a:t>
            </a:r>
            <a:endParaRPr lang="en-GB" dirty="0"/>
          </a:p>
        </p:txBody>
      </p:sp>
    </p:spTree>
    <p:extLst>
      <p:ext uri="{BB962C8B-B14F-4D97-AF65-F5344CB8AC3E}">
        <p14:creationId xmlns:p14="http://schemas.microsoft.com/office/powerpoint/2010/main" val="32060804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Process </a:t>
            </a:r>
            <a:r>
              <a:rPr lang="en-US" dirty="0" err="1" smtClean="0"/>
              <a:t>process</a:t>
            </a:r>
            <a:r>
              <a:rPr lang="en-US" dirty="0" smtClean="0"/>
              <a:t> models</a:t>
            </a:r>
            <a:endParaRPr lang="en-US" dirty="0"/>
          </a:p>
        </p:txBody>
      </p:sp>
      <p:sp>
        <p:nvSpPr>
          <p:cNvPr id="4" name="Content Placeholder 3"/>
          <p:cNvSpPr>
            <a:spLocks noGrp="1"/>
          </p:cNvSpPr>
          <p:nvPr>
            <p:ph idx="1"/>
          </p:nvPr>
        </p:nvSpPr>
        <p:spPr/>
        <p:txBody>
          <a:bodyPr/>
          <a:lstStyle/>
          <a:p>
            <a:r>
              <a:rPr lang="en-US" dirty="0" smtClean="0"/>
              <a:t>Context models simply show the other systems in the environment, not how the system under development (</a:t>
            </a:r>
            <a:r>
              <a:rPr lang="en-US" dirty="0" err="1" smtClean="0"/>
              <a:t>SuD</a:t>
            </a:r>
            <a:r>
              <a:rPr lang="en-US" dirty="0" smtClean="0"/>
              <a:t>) is used in that environment.</a:t>
            </a:r>
          </a:p>
          <a:p>
            <a:endParaRPr lang="en-US" dirty="0" smtClean="0"/>
          </a:p>
          <a:p>
            <a:r>
              <a:rPr lang="en-US" dirty="0" smtClean="0"/>
              <a:t>Process models reveal how </a:t>
            </a:r>
            <a:r>
              <a:rPr lang="en-US" dirty="0" err="1" smtClean="0"/>
              <a:t>SuD</a:t>
            </a:r>
            <a:r>
              <a:rPr lang="en-US" dirty="0" smtClean="0"/>
              <a:t> is used in broader business processes.</a:t>
            </a:r>
          </a:p>
          <a:p>
            <a:pPr lvl="1"/>
            <a:r>
              <a:rPr lang="en-US" dirty="0" smtClean="0"/>
              <a:t>UML activity diagrams may be used to define business process models.</a:t>
            </a:r>
            <a:endParaRPr lang="en-US" dirty="0"/>
          </a:p>
        </p:txBody>
      </p:sp>
    </p:spTree>
    <p:extLst>
      <p:ext uri="{BB962C8B-B14F-4D97-AF65-F5344CB8AC3E}">
        <p14:creationId xmlns:p14="http://schemas.microsoft.com/office/powerpoint/2010/main" val="33157707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Process model of involuntary detention</a:t>
            </a:r>
            <a:r>
              <a:rPr lang="en-GB" dirty="0" smtClean="0"/>
              <a:t> </a:t>
            </a:r>
            <a:endParaRPr lang="en-US" dirty="0" smtClean="0"/>
          </a:p>
        </p:txBody>
      </p:sp>
      <p:pic>
        <p:nvPicPr>
          <p:cNvPr id="4" name="Picture 3" descr="5.2 DetentionProcess.eps"/>
          <p:cNvPicPr>
            <a:picLocks noChangeAspect="1"/>
          </p:cNvPicPr>
          <p:nvPr/>
        </p:nvPicPr>
        <p:blipFill>
          <a:blip r:embed="rId2"/>
          <a:stretch>
            <a:fillRect/>
          </a:stretch>
        </p:blipFill>
        <p:spPr>
          <a:xfrm>
            <a:off x="54333" y="1447800"/>
            <a:ext cx="9013467" cy="4648200"/>
          </a:xfrm>
          <a:prstGeom prst="rect">
            <a:avLst/>
          </a:prstGeom>
        </p:spPr>
      </p:pic>
    </p:spTree>
    <p:extLst>
      <p:ext uri="{BB962C8B-B14F-4D97-AF65-F5344CB8AC3E}">
        <p14:creationId xmlns:p14="http://schemas.microsoft.com/office/powerpoint/2010/main" val="28824120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models - Use case modeling</a:t>
            </a:r>
            <a:endParaRPr lang="en-US" dirty="0"/>
          </a:p>
        </p:txBody>
      </p:sp>
      <p:sp>
        <p:nvSpPr>
          <p:cNvPr id="3" name="Content Placeholder 2"/>
          <p:cNvSpPr>
            <a:spLocks noGrp="1"/>
          </p:cNvSpPr>
          <p:nvPr>
            <p:ph idx="1"/>
          </p:nvPr>
        </p:nvSpPr>
        <p:spPr/>
        <p:txBody>
          <a:bodyPr/>
          <a:lstStyle/>
          <a:p>
            <a:r>
              <a:rPr lang="en-US" dirty="0" smtClean="0"/>
              <a:t>Use cases were developed originally to support requirements elicitation and now incorporated into UML.</a:t>
            </a:r>
          </a:p>
          <a:p>
            <a:r>
              <a:rPr lang="en-US" dirty="0" smtClean="0"/>
              <a:t>Each </a:t>
            </a:r>
            <a:r>
              <a:rPr lang="en-US" u="sng" dirty="0" smtClean="0"/>
              <a:t>use case </a:t>
            </a:r>
            <a:r>
              <a:rPr lang="en-US" dirty="0" smtClean="0"/>
              <a:t>represents a discrete task that involves external interaction with a system.</a:t>
            </a:r>
          </a:p>
          <a:p>
            <a:r>
              <a:rPr lang="en-US" dirty="0" smtClean="0"/>
              <a:t>Actors in a use case may be people or other systems.</a:t>
            </a:r>
          </a:p>
          <a:p>
            <a:r>
              <a:rPr lang="en-US" dirty="0" smtClean="0"/>
              <a:t>Represented diagrammatically to provide an overview of use case and in a more detailed </a:t>
            </a:r>
            <a:r>
              <a:rPr lang="en-US" u="sng" dirty="0" smtClean="0"/>
              <a:t>textual form</a:t>
            </a:r>
            <a:r>
              <a:rPr lang="en-US" dirty="0" smtClean="0"/>
              <a:t>.</a:t>
            </a:r>
            <a:endParaRPr lang="en-US" dirty="0"/>
          </a:p>
        </p:txBody>
      </p:sp>
      <p:pic>
        <p:nvPicPr>
          <p:cNvPr id="6" name="Picture 5" descr="5.3 UseCase.eps"/>
          <p:cNvPicPr>
            <a:picLocks noChangeAspect="1"/>
          </p:cNvPicPr>
          <p:nvPr/>
        </p:nvPicPr>
        <p:blipFill>
          <a:blip r:embed="rId2"/>
          <a:stretch>
            <a:fillRect/>
          </a:stretch>
        </p:blipFill>
        <p:spPr>
          <a:xfrm>
            <a:off x="685800" y="4800600"/>
            <a:ext cx="7791746" cy="1264321"/>
          </a:xfrm>
          <a:prstGeom prst="rect">
            <a:avLst/>
          </a:prstGeom>
        </p:spPr>
      </p:pic>
      <p:sp>
        <p:nvSpPr>
          <p:cNvPr id="7" name="Rectangle 6"/>
          <p:cNvSpPr/>
          <p:nvPr/>
        </p:nvSpPr>
        <p:spPr>
          <a:xfrm>
            <a:off x="3200400" y="6248400"/>
            <a:ext cx="2442395" cy="338554"/>
          </a:xfrm>
          <a:prstGeom prst="rect">
            <a:avLst/>
          </a:prstGeom>
        </p:spPr>
        <p:txBody>
          <a:bodyPr wrap="none">
            <a:spAutoFit/>
          </a:bodyPr>
          <a:lstStyle/>
          <a:p>
            <a:r>
              <a:rPr lang="en-US" dirty="0"/>
              <a:t>A use case in MHC-PMS</a:t>
            </a:r>
          </a:p>
        </p:txBody>
      </p:sp>
    </p:spTree>
    <p:extLst>
      <p:ext uri="{BB962C8B-B14F-4D97-AF65-F5344CB8AC3E}">
        <p14:creationId xmlns:p14="http://schemas.microsoft.com/office/powerpoint/2010/main" val="31418323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3200" dirty="0" smtClean="0"/>
              <a:t>Use cases in MHC-PMS involving role ‘Medical Receptionist’</a:t>
            </a:r>
            <a:r>
              <a:rPr lang="en-GB" sz="3200" dirty="0" smtClean="0"/>
              <a:t> </a:t>
            </a:r>
            <a:endParaRPr lang="en-US" sz="3200" dirty="0" smtClean="0"/>
          </a:p>
        </p:txBody>
      </p:sp>
      <p:pic>
        <p:nvPicPr>
          <p:cNvPr id="4" name="Picture 3" descr="5.5 RecepUseCases.eps"/>
          <p:cNvPicPr>
            <a:picLocks noChangeAspect="1"/>
          </p:cNvPicPr>
          <p:nvPr/>
        </p:nvPicPr>
        <p:blipFill>
          <a:blip r:embed="rId2"/>
          <a:stretch>
            <a:fillRect/>
          </a:stretch>
        </p:blipFill>
        <p:spPr>
          <a:xfrm>
            <a:off x="1143000" y="990600"/>
            <a:ext cx="5638800" cy="6074951"/>
          </a:xfrm>
          <a:prstGeom prst="rect">
            <a:avLst/>
          </a:prstGeom>
        </p:spPr>
      </p:pic>
    </p:spTree>
    <p:extLst>
      <p:ext uri="{BB962C8B-B14F-4D97-AF65-F5344CB8AC3E}">
        <p14:creationId xmlns:p14="http://schemas.microsoft.com/office/powerpoint/2010/main" val="32503794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150938" y="152400"/>
            <a:ext cx="7993062" cy="762000"/>
          </a:xfrm>
        </p:spPr>
        <p:txBody>
          <a:bodyPr/>
          <a:lstStyle/>
          <a:p>
            <a:r>
              <a:rPr lang="en-US" sz="3200" dirty="0" smtClean="0"/>
              <a:t>Tabular description of </a:t>
            </a:r>
            <a:r>
              <a:rPr lang="en-US" sz="3200" u="sng" dirty="0" smtClean="0"/>
              <a:t>Transfer data</a:t>
            </a:r>
            <a:r>
              <a:rPr lang="en-US" sz="3200" dirty="0" smtClean="0"/>
              <a:t> use-case</a:t>
            </a:r>
            <a:r>
              <a:rPr lang="en-GB" sz="3200" dirty="0" smtClean="0"/>
              <a:t> </a:t>
            </a:r>
            <a:endParaRPr lang="en-US" sz="3200" dirty="0" smtClean="0"/>
          </a:p>
        </p:txBody>
      </p:sp>
      <p:graphicFrame>
        <p:nvGraphicFramePr>
          <p:cNvPr id="3" name="Table 2"/>
          <p:cNvGraphicFramePr>
            <a:graphicFrameLocks noGrp="1"/>
          </p:cNvGraphicFramePr>
          <p:nvPr>
            <p:extLst/>
          </p:nvPr>
        </p:nvGraphicFramePr>
        <p:xfrm>
          <a:off x="228600" y="1143000"/>
          <a:ext cx="8763000" cy="5257801"/>
        </p:xfrm>
        <a:graphic>
          <a:graphicData uri="http://schemas.openxmlformats.org/drawingml/2006/table">
            <a:tbl>
              <a:tblPr/>
              <a:tblGrid>
                <a:gridCol w="1676400"/>
                <a:gridCol w="7086600"/>
              </a:tblGrid>
              <a:tr h="482027">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rgbClr val="000000"/>
                          </a:solidFill>
                          <a:effectLst/>
                          <a:latin typeface="Arial" charset="0"/>
                          <a:ea typeface="Times New Roman" charset="0"/>
                        </a:rPr>
                        <a:t>MHC</a:t>
                      </a:r>
                      <a:r>
                        <a:rPr kumimoji="0" lang="en-GB" sz="2000" b="1" i="0" u="none" strike="noStrike" cap="none" normalizeH="0" baseline="0" dirty="0">
                          <a:ln>
                            <a:noFill/>
                          </a:ln>
                          <a:solidFill>
                            <a:srgbClr val="000000"/>
                          </a:solidFill>
                          <a:effectLst/>
                          <a:latin typeface="Arial" charset="0"/>
                          <a:ea typeface="Times New Roman" charset="0"/>
                        </a:rPr>
                        <a:t>-PMS: Transfer </a:t>
                      </a:r>
                      <a:r>
                        <a:rPr kumimoji="0" lang="en-GB" sz="2000" b="1" i="0" u="none" strike="noStrike" cap="none" normalizeH="0" baseline="0" dirty="0" smtClean="0">
                          <a:ln>
                            <a:noFill/>
                          </a:ln>
                          <a:solidFill>
                            <a:srgbClr val="000000"/>
                          </a:solidFill>
                          <a:effectLst/>
                          <a:latin typeface="Arial" charset="0"/>
                          <a:ea typeface="Times New Roman" charset="0"/>
                        </a:rPr>
                        <a:t>data</a:t>
                      </a:r>
                      <a:endParaRPr kumimoji="0" lang="en-GB" sz="2000" b="1" i="0" u="none" strike="noStrike" cap="none" normalizeH="0" baseline="0" dirty="0">
                        <a:ln>
                          <a:noFill/>
                        </a:ln>
                        <a:solidFill>
                          <a:srgbClr val="000000"/>
                        </a:solidFill>
                        <a:effectLst/>
                        <a:latin typeface="Arial" charset="0"/>
                        <a:ea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r>
              <a:tr h="48202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rgbClr val="000000"/>
                          </a:solidFill>
                          <a:effectLst/>
                          <a:latin typeface="Arial" charset="0"/>
                          <a:ea typeface="Times New Roman" charset="0"/>
                        </a:rPr>
                        <a:t>Actors</a:t>
                      </a:r>
                      <a:endParaRPr kumimoji="0" lang="en-GB" sz="2000" b="0" i="0" u="none" strike="noStrike" cap="none" normalizeH="0" baseline="0" dirty="0">
                        <a:ln>
                          <a:noFill/>
                        </a:ln>
                        <a:solidFill>
                          <a:srgbClr val="000000"/>
                        </a:solidFill>
                        <a:effectLst/>
                        <a:latin typeface="Arial" charset="0"/>
                        <a:ea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Medical receptionist, patient records system (PRS)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1898444">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Description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A receptionist may transfer data from the MHC-PMS to a general patient record database that is maintained by a health authority. The information transferred may either be updated personal information (address, phone number, etc.) or a summary of the patient’s diagnosis and treatment.</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8202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charset="0"/>
                          <a:ea typeface="Times New Roman" charset="0"/>
                        </a:rPr>
                        <a:t>Data</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Patient’s personal information, treatment summary</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8202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charset="0"/>
                          <a:ea typeface="Times New Roman" charset="0"/>
                        </a:rPr>
                        <a:t>Stimulus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User command issued by medical receptionist</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8202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charset="0"/>
                          <a:ea typeface="Times New Roman" charset="0"/>
                        </a:rPr>
                        <a:t>Response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Confirmation that PRS has been updated</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94922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charset="0"/>
                          <a:ea typeface="Times New Roman" charset="0"/>
                        </a:rPr>
                        <a:t>Comments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ea typeface="Times New Roman" charset="0"/>
                        </a:rPr>
                        <a:t>The receptionist must have appropriate security permissions to access the patient information and the PRS</a:t>
                      </a:r>
                      <a:r>
                        <a:rPr kumimoji="0" lang="en-GB" sz="2000" b="0" i="0" u="none" strike="noStrike" cap="none" normalizeH="0" baseline="0" dirty="0" smtClean="0">
                          <a:ln>
                            <a:noFill/>
                          </a:ln>
                          <a:solidFill>
                            <a:srgbClr val="000000"/>
                          </a:solidFill>
                          <a:effectLst/>
                          <a:latin typeface="Arial" charset="0"/>
                          <a:ea typeface="Times New Roman" charset="0"/>
                        </a:rPr>
                        <a:t>.</a:t>
                      </a:r>
                      <a:endParaRPr kumimoji="0" lang="en-GB" sz="2000" b="0" i="0" u="none" strike="noStrike" cap="none" normalizeH="0" baseline="0" dirty="0">
                        <a:ln>
                          <a:noFill/>
                        </a:ln>
                        <a:solidFill>
                          <a:srgbClr val="000000"/>
                        </a:solidFill>
                        <a:effectLst/>
                        <a:latin typeface="Arial" charset="0"/>
                        <a:ea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40753489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3200" dirty="0" smtClean="0"/>
              <a:t>Sequence diagram for </a:t>
            </a:r>
            <a:r>
              <a:rPr lang="en-US" sz="3200" u="sng" dirty="0" smtClean="0"/>
              <a:t>View Patient </a:t>
            </a:r>
            <a:r>
              <a:rPr lang="en-US" sz="3200" u="sng" dirty="0"/>
              <a:t>I</a:t>
            </a:r>
            <a:r>
              <a:rPr lang="en-US" sz="3200" u="sng" dirty="0" smtClean="0"/>
              <a:t>nfo</a:t>
            </a:r>
          </a:p>
        </p:txBody>
      </p:sp>
      <p:pic>
        <p:nvPicPr>
          <p:cNvPr id="4" name="Picture 3" descr="5.6 ViewInfoSeqDiag.eps"/>
          <p:cNvPicPr>
            <a:picLocks noChangeAspect="1"/>
          </p:cNvPicPr>
          <p:nvPr/>
        </p:nvPicPr>
        <p:blipFill>
          <a:blip r:embed="rId2"/>
          <a:stretch>
            <a:fillRect/>
          </a:stretch>
        </p:blipFill>
        <p:spPr>
          <a:xfrm>
            <a:off x="1447800" y="974724"/>
            <a:ext cx="8645329" cy="5867401"/>
          </a:xfrm>
          <a:prstGeom prst="rect">
            <a:avLst/>
          </a:prstGeom>
        </p:spPr>
      </p:pic>
      <p:pic>
        <p:nvPicPr>
          <p:cNvPr id="7" name="Picture 6" descr="5.5 RecepUseCases.eps"/>
          <p:cNvPicPr>
            <a:picLocks noChangeAspect="1"/>
          </p:cNvPicPr>
          <p:nvPr/>
        </p:nvPicPr>
        <p:blipFill>
          <a:blip r:embed="rId3"/>
          <a:stretch>
            <a:fillRect/>
          </a:stretch>
        </p:blipFill>
        <p:spPr>
          <a:xfrm>
            <a:off x="11723" y="2286000"/>
            <a:ext cx="2121877" cy="2286000"/>
          </a:xfrm>
          <a:prstGeom prst="rect">
            <a:avLst/>
          </a:prstGeom>
        </p:spPr>
      </p:pic>
      <p:sp>
        <p:nvSpPr>
          <p:cNvPr id="3" name="Notched Right Arrow 2"/>
          <p:cNvSpPr/>
          <p:nvPr/>
        </p:nvSpPr>
        <p:spPr bwMode="auto">
          <a:xfrm>
            <a:off x="1828800" y="3200400"/>
            <a:ext cx="304800" cy="304800"/>
          </a:xfrm>
          <a:prstGeom prst="notchedRight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8" name="Rounded Rectangle 7"/>
          <p:cNvSpPr/>
          <p:nvPr/>
        </p:nvSpPr>
        <p:spPr>
          <a:xfrm>
            <a:off x="1066800" y="3124200"/>
            <a:ext cx="886626" cy="431074"/>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529733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Design of </a:t>
            </a:r>
            <a:r>
              <a:rPr lang="en-US" sz="2400" dirty="0"/>
              <a:t>Interaction models </a:t>
            </a:r>
            <a:r>
              <a:rPr lang="en-US" sz="2400" dirty="0" smtClean="0"/>
              <a:t>based on UI prototypes</a:t>
            </a:r>
            <a:endParaRPr lang="tr-TR" sz="2400" dirty="0"/>
          </a:p>
        </p:txBody>
      </p:sp>
      <p:pic>
        <p:nvPicPr>
          <p:cNvPr id="7" name="Content Placeholder 6"/>
          <p:cNvPicPr>
            <a:picLocks noGrp="1" noChangeAspect="1"/>
          </p:cNvPicPr>
          <p:nvPr>
            <p:ph idx="1"/>
          </p:nvPr>
        </p:nvPicPr>
        <p:blipFill>
          <a:blip r:embed="rId2"/>
          <a:stretch>
            <a:fillRect/>
          </a:stretch>
        </p:blipFill>
        <p:spPr>
          <a:xfrm>
            <a:off x="76200" y="865457"/>
            <a:ext cx="8839200" cy="3872218"/>
          </a:xfrm>
          <a:prstGeom prst="rect">
            <a:avLst/>
          </a:prstGeom>
        </p:spPr>
      </p:pic>
      <p:pic>
        <p:nvPicPr>
          <p:cNvPr id="5" name="Picture 4"/>
          <p:cNvPicPr>
            <a:picLocks noChangeAspect="1"/>
          </p:cNvPicPr>
          <p:nvPr/>
        </p:nvPicPr>
        <p:blipFill>
          <a:blip r:embed="rId3"/>
          <a:stretch>
            <a:fillRect/>
          </a:stretch>
        </p:blipFill>
        <p:spPr>
          <a:xfrm>
            <a:off x="7162800" y="4572000"/>
            <a:ext cx="1828800" cy="3286783"/>
          </a:xfrm>
          <a:prstGeom prst="rect">
            <a:avLst/>
          </a:prstGeom>
        </p:spPr>
      </p:pic>
      <p:sp>
        <p:nvSpPr>
          <p:cNvPr id="6" name="Rounded Rectangle 5"/>
          <p:cNvSpPr/>
          <p:nvPr/>
        </p:nvSpPr>
        <p:spPr>
          <a:xfrm>
            <a:off x="8331152" y="4574849"/>
            <a:ext cx="660448" cy="3042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4115535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z="3200" dirty="0" smtClean="0"/>
              <a:t>Sequence diagram for </a:t>
            </a:r>
            <a:r>
              <a:rPr lang="en-US" sz="3200" u="sng" dirty="0" smtClean="0"/>
              <a:t>Transfer Data</a:t>
            </a:r>
            <a:r>
              <a:rPr lang="en-GB" sz="3200" dirty="0" smtClean="0"/>
              <a:t> </a:t>
            </a:r>
            <a:endParaRPr lang="en-US" sz="3200" dirty="0" smtClean="0"/>
          </a:p>
        </p:txBody>
      </p:sp>
      <p:pic>
        <p:nvPicPr>
          <p:cNvPr id="4" name="Picture 3" descr="5.7 TransferData.eps"/>
          <p:cNvPicPr>
            <a:picLocks noChangeAspect="1"/>
          </p:cNvPicPr>
          <p:nvPr/>
        </p:nvPicPr>
        <p:blipFill>
          <a:blip r:embed="rId2"/>
          <a:stretch>
            <a:fillRect/>
          </a:stretch>
        </p:blipFill>
        <p:spPr>
          <a:xfrm>
            <a:off x="3048000" y="986366"/>
            <a:ext cx="5867400" cy="5897034"/>
          </a:xfrm>
          <a:prstGeom prst="rect">
            <a:avLst/>
          </a:prstGeom>
        </p:spPr>
      </p:pic>
      <p:pic>
        <p:nvPicPr>
          <p:cNvPr id="7" name="Picture 6" descr="5.5 RecepUseCases.eps"/>
          <p:cNvPicPr>
            <a:picLocks noChangeAspect="1"/>
          </p:cNvPicPr>
          <p:nvPr/>
        </p:nvPicPr>
        <p:blipFill>
          <a:blip r:embed="rId3"/>
          <a:stretch>
            <a:fillRect/>
          </a:stretch>
        </p:blipFill>
        <p:spPr>
          <a:xfrm>
            <a:off x="11723" y="2285999"/>
            <a:ext cx="2960077" cy="3189033"/>
          </a:xfrm>
          <a:prstGeom prst="rect">
            <a:avLst/>
          </a:prstGeom>
        </p:spPr>
      </p:pic>
      <p:sp>
        <p:nvSpPr>
          <p:cNvPr id="9" name="Notched Right Arrow 8"/>
          <p:cNvSpPr/>
          <p:nvPr/>
        </p:nvSpPr>
        <p:spPr bwMode="auto">
          <a:xfrm>
            <a:off x="2743200" y="4191000"/>
            <a:ext cx="304800" cy="304800"/>
          </a:xfrm>
          <a:prstGeom prst="notchedRight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10" name="Rounded Rectangle 9"/>
          <p:cNvSpPr/>
          <p:nvPr/>
        </p:nvSpPr>
        <p:spPr>
          <a:xfrm>
            <a:off x="1600200" y="4114800"/>
            <a:ext cx="1066800" cy="548348"/>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1009966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t>Classes and associations in MHC-PMS </a:t>
            </a:r>
          </a:p>
        </p:txBody>
      </p:sp>
      <p:pic>
        <p:nvPicPr>
          <p:cNvPr id="4" name="Picture 3" descr="5.9 MHCPMS-classes.eps"/>
          <p:cNvPicPr>
            <a:picLocks noChangeAspect="1"/>
          </p:cNvPicPr>
          <p:nvPr/>
        </p:nvPicPr>
        <p:blipFill>
          <a:blip r:embed="rId2"/>
          <a:stretch>
            <a:fillRect/>
          </a:stretch>
        </p:blipFill>
        <p:spPr>
          <a:xfrm>
            <a:off x="254000" y="990600"/>
            <a:ext cx="8661400" cy="5808232"/>
          </a:xfrm>
          <a:prstGeom prst="rect">
            <a:avLst/>
          </a:prstGeom>
        </p:spPr>
      </p:pic>
      <p:pic>
        <p:nvPicPr>
          <p:cNvPr id="7" name="Picture 6" descr="5.10 Consultation Class.eps"/>
          <p:cNvPicPr>
            <a:picLocks noChangeAspect="1"/>
          </p:cNvPicPr>
          <p:nvPr/>
        </p:nvPicPr>
        <p:blipFill>
          <a:blip r:embed="rId3"/>
          <a:stretch>
            <a:fillRect/>
          </a:stretch>
        </p:blipFill>
        <p:spPr>
          <a:xfrm>
            <a:off x="304800" y="3844018"/>
            <a:ext cx="1752600" cy="3004457"/>
          </a:xfrm>
          <a:prstGeom prst="rect">
            <a:avLst/>
          </a:prstGeom>
        </p:spPr>
      </p:pic>
      <p:sp>
        <p:nvSpPr>
          <p:cNvPr id="3" name="Rectangle 2"/>
          <p:cNvSpPr/>
          <p:nvPr/>
        </p:nvSpPr>
        <p:spPr bwMode="auto">
          <a:xfrm>
            <a:off x="304800" y="3810000"/>
            <a:ext cx="1752600" cy="3048000"/>
          </a:xfrm>
          <a:prstGeom prst="rect">
            <a:avLst/>
          </a:prstGeom>
          <a:noFill/>
          <a:ln w="127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cxnSp>
        <p:nvCxnSpPr>
          <p:cNvPr id="11" name="Straight Arrow Connector 10"/>
          <p:cNvCxnSpPr/>
          <p:nvPr/>
        </p:nvCxnSpPr>
        <p:spPr bwMode="auto">
          <a:xfrm flipH="1" flipV="1">
            <a:off x="2057400" y="3810000"/>
            <a:ext cx="1447800" cy="457200"/>
          </a:xfrm>
          <a:prstGeom prst="straightConnector1">
            <a:avLst/>
          </a:prstGeom>
          <a:solidFill>
            <a:schemeClr val="accent1"/>
          </a:solidFill>
          <a:ln w="12700" cap="flat" cmpd="sng" algn="ctr">
            <a:solidFill>
              <a:srgbClr val="FF0000"/>
            </a:solidFill>
            <a:prstDash val="dash"/>
            <a:round/>
            <a:headEnd type="none" w="med" len="med"/>
            <a:tailEnd type="arrow"/>
          </a:ln>
          <a:effectLst/>
        </p:spPr>
      </p:cxnSp>
      <p:cxnSp>
        <p:nvCxnSpPr>
          <p:cNvPr id="13" name="Straight Arrow Connector 12"/>
          <p:cNvCxnSpPr/>
          <p:nvPr/>
        </p:nvCxnSpPr>
        <p:spPr bwMode="auto">
          <a:xfrm flipH="1">
            <a:off x="2133600" y="5029200"/>
            <a:ext cx="1295400" cy="1828800"/>
          </a:xfrm>
          <a:prstGeom prst="straightConnector1">
            <a:avLst/>
          </a:prstGeom>
          <a:solidFill>
            <a:schemeClr val="accent1"/>
          </a:solidFill>
          <a:ln w="12700" cap="flat" cmpd="sng" algn="ctr">
            <a:solidFill>
              <a:srgbClr val="FF0000"/>
            </a:solidFill>
            <a:prstDash val="dash"/>
            <a:round/>
            <a:headEnd type="none" w="med" len="med"/>
            <a:tailEnd type="arrow"/>
          </a:ln>
          <a:effectLst/>
        </p:spPr>
      </p:cxnSp>
    </p:spTree>
    <p:extLst>
      <p:ext uri="{BB962C8B-B14F-4D97-AF65-F5344CB8AC3E}">
        <p14:creationId xmlns:p14="http://schemas.microsoft.com/office/powerpoint/2010/main" val="35348003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z="3200" dirty="0" smtClean="0"/>
              <a:t>Order processing</a:t>
            </a:r>
            <a:r>
              <a:rPr lang="en-GB" sz="3200" dirty="0" smtClean="0"/>
              <a:t> </a:t>
            </a:r>
            <a:endParaRPr lang="en-US" sz="3200" dirty="0" smtClean="0"/>
          </a:p>
        </p:txBody>
      </p:sp>
      <p:pic>
        <p:nvPicPr>
          <p:cNvPr id="4" name="Picture 3" descr="5.15 OrderSeq.eps"/>
          <p:cNvPicPr>
            <a:picLocks noChangeAspect="1"/>
          </p:cNvPicPr>
          <p:nvPr/>
        </p:nvPicPr>
        <p:blipFill>
          <a:blip r:embed="rId2"/>
          <a:stretch>
            <a:fillRect/>
          </a:stretch>
        </p:blipFill>
        <p:spPr>
          <a:xfrm>
            <a:off x="152400" y="1339102"/>
            <a:ext cx="8915400" cy="5899898"/>
          </a:xfrm>
          <a:prstGeom prst="rect">
            <a:avLst/>
          </a:prstGeom>
        </p:spPr>
      </p:pic>
    </p:spTree>
    <p:extLst>
      <p:ext uri="{BB962C8B-B14F-4D97-AF65-F5344CB8AC3E}">
        <p14:creationId xmlns:p14="http://schemas.microsoft.com/office/powerpoint/2010/main" val="12221295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z="3200" dirty="0" smtClean="0"/>
              <a:t>State diagram of a microwave oven</a:t>
            </a:r>
            <a:r>
              <a:rPr lang="en-GB" sz="3200" dirty="0" smtClean="0"/>
              <a:t> </a:t>
            </a:r>
            <a:endParaRPr lang="en-US" sz="3200" dirty="0" smtClean="0"/>
          </a:p>
        </p:txBody>
      </p:sp>
      <p:pic>
        <p:nvPicPr>
          <p:cNvPr id="4" name="Picture 3" descr="5.16 MWOvenStateDiag.eps"/>
          <p:cNvPicPr>
            <a:picLocks noChangeAspect="1"/>
          </p:cNvPicPr>
          <p:nvPr/>
        </p:nvPicPr>
        <p:blipFill>
          <a:blip r:embed="rId2"/>
          <a:stretch>
            <a:fillRect/>
          </a:stretch>
        </p:blipFill>
        <p:spPr>
          <a:xfrm>
            <a:off x="76200" y="990600"/>
            <a:ext cx="9030534" cy="5486400"/>
          </a:xfrm>
          <a:prstGeom prst="rect">
            <a:avLst/>
          </a:prstGeom>
        </p:spPr>
      </p:pic>
    </p:spTree>
    <p:extLst>
      <p:ext uri="{BB962C8B-B14F-4D97-AF65-F5344CB8AC3E}">
        <p14:creationId xmlns:p14="http://schemas.microsoft.com/office/powerpoint/2010/main" val="26990687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150938" y="152400"/>
            <a:ext cx="7993062" cy="762000"/>
          </a:xfrm>
        </p:spPr>
        <p:txBody>
          <a:bodyPr/>
          <a:lstStyle/>
          <a:p>
            <a:r>
              <a:rPr lang="en-US" sz="3200" dirty="0" smtClean="0"/>
              <a:t>States and stimuli for the microwave oven (a)</a:t>
            </a:r>
            <a:r>
              <a:rPr lang="en-GB" sz="3200" dirty="0" smtClean="0"/>
              <a:t> </a:t>
            </a:r>
            <a:endParaRPr lang="en-US" sz="3200" dirty="0" smtClean="0"/>
          </a:p>
        </p:txBody>
      </p:sp>
      <p:graphicFrame>
        <p:nvGraphicFramePr>
          <p:cNvPr id="3" name="Table 2"/>
          <p:cNvGraphicFramePr>
            <a:graphicFrameLocks noGrp="1"/>
          </p:cNvGraphicFramePr>
          <p:nvPr>
            <p:extLst/>
          </p:nvPr>
        </p:nvGraphicFramePr>
        <p:xfrm>
          <a:off x="152400" y="1066800"/>
          <a:ext cx="8839200" cy="5323136"/>
        </p:xfrm>
        <a:graphic>
          <a:graphicData uri="http://schemas.openxmlformats.org/drawingml/2006/table">
            <a:tbl>
              <a:tblPr/>
              <a:tblGrid>
                <a:gridCol w="1984310"/>
                <a:gridCol w="6854890"/>
              </a:tblGrid>
              <a:tr h="478914">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rgbClr val="000000"/>
                          </a:solidFill>
                          <a:effectLst/>
                          <a:latin typeface="Arial" charset="0"/>
                          <a:ea typeface="Times New Roman" charset="0"/>
                        </a:rPr>
                        <a:t>State</a:t>
                      </a:r>
                      <a:endParaRPr kumimoji="0" lang="en-GB" sz="1800" b="1" i="0" u="none" strike="noStrike" cap="none" normalizeH="0" baseline="0" dirty="0">
                        <a:ln>
                          <a:noFill/>
                        </a:ln>
                        <a:solidFill>
                          <a:srgbClr val="000000"/>
                        </a:solidFill>
                        <a:effectLst/>
                        <a:latin typeface="Arial" charset="0"/>
                        <a:ea typeface="Times New Roman" charset="0"/>
                      </a:endParaRPr>
                    </a:p>
                  </a:txBody>
                  <a:tcPr marL="54610" marR="54610"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smtClean="0">
                          <a:ln>
                            <a:noFill/>
                          </a:ln>
                          <a:solidFill>
                            <a:srgbClr val="000000"/>
                          </a:solidFill>
                          <a:effectLst/>
                          <a:latin typeface="Arial" charset="0"/>
                          <a:ea typeface="Times New Roman" charset="0"/>
                        </a:rPr>
                        <a:t>Description</a:t>
                      </a:r>
                      <a:endParaRPr kumimoji="0" lang="en-GB" sz="1800" b="1" i="0" u="none" strike="noStrike" cap="none" normalizeH="0" baseline="0">
                        <a:ln>
                          <a:noFill/>
                        </a:ln>
                        <a:solidFill>
                          <a:srgbClr val="000000"/>
                        </a:solidFill>
                        <a:effectLst/>
                        <a:latin typeface="Arial" charset="0"/>
                        <a:ea typeface="Times New Roman" charset="0"/>
                      </a:endParaRPr>
                    </a:p>
                  </a:txBody>
                  <a:tcPr marL="54610" marR="54610"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1691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rgbClr val="000000"/>
                          </a:solidFill>
                          <a:effectLst/>
                          <a:latin typeface="Arial" charset="0"/>
                          <a:ea typeface="Times New Roman" charset="0"/>
                        </a:rPr>
                        <a:t>Waiting</a:t>
                      </a:r>
                      <a:endParaRPr kumimoji="0" lang="en-GB" sz="1800" b="0" i="0" u="none" strike="noStrike" cap="none" normalizeH="0" baseline="0" dirty="0">
                        <a:ln>
                          <a:noFill/>
                        </a:ln>
                        <a:solidFill>
                          <a:srgbClr val="000000"/>
                        </a:solidFill>
                        <a:effectLst/>
                        <a:latin typeface="Arial" charset="0"/>
                        <a:ea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oven is waiting for input. The display shows the current time.</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1691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Half power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oven power is set to 300 watts. The display shows ‘Half power’.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1691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Full power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oven power is set to 600 watts. The display shows ‘Full power’.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64995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Set time</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The cooking time is set to the user’s input value. The display shows the cooking time selected and is updated as the time is set.</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64995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Disabled</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Oven operation is disabled for safety. Interior oven light is on. Display shows ‘Not ready’.</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64995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Enabled</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Oven operation is enabled. Interior oven light is off. Display shows ‘Ready to cook’.</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11972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Operation</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Oven in operation. Interior oven light is on. Display shows the timer countdown. On completion of cooking, the buzzer is sounded for five seconds. Oven light is on. Display shows ‘Cooking complete’ while buzzer is sounding</a:t>
                      </a:r>
                      <a:r>
                        <a:rPr kumimoji="0" lang="en-GB" sz="1800" b="0" i="0" u="none" strike="noStrike" cap="none" normalizeH="0" baseline="0" dirty="0" smtClean="0">
                          <a:ln>
                            <a:noFill/>
                          </a:ln>
                          <a:solidFill>
                            <a:srgbClr val="000000"/>
                          </a:solidFill>
                          <a:effectLst/>
                          <a:latin typeface="Arial" charset="0"/>
                          <a:ea typeface="Times New Roman" charset="0"/>
                        </a:rPr>
                        <a:t>.</a:t>
                      </a:r>
                      <a:endParaRPr kumimoji="0" lang="en-GB" sz="1800" b="0" i="0" u="none" strike="noStrike" cap="none" normalizeH="0" baseline="0" dirty="0">
                        <a:ln>
                          <a:noFill/>
                        </a:ln>
                        <a:solidFill>
                          <a:srgbClr val="000000"/>
                        </a:solidFill>
                        <a:effectLst/>
                        <a:latin typeface="Arial" charset="0"/>
                        <a:ea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Tree>
    <p:extLst>
      <p:ext uri="{BB962C8B-B14F-4D97-AF65-F5344CB8AC3E}">
        <p14:creationId xmlns:p14="http://schemas.microsoft.com/office/powerpoint/2010/main" val="26663161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150938" y="152400"/>
            <a:ext cx="7993062" cy="762000"/>
          </a:xfrm>
        </p:spPr>
        <p:txBody>
          <a:bodyPr/>
          <a:lstStyle/>
          <a:p>
            <a:r>
              <a:rPr lang="en-US" sz="3200" dirty="0" smtClean="0"/>
              <a:t>States and stimuli for the microwave oven (</a:t>
            </a:r>
            <a:r>
              <a:rPr lang="en-US" sz="3200" dirty="0" err="1" smtClean="0"/>
              <a:t>b</a:t>
            </a:r>
            <a:r>
              <a:rPr lang="en-US" sz="3200" dirty="0" smtClean="0"/>
              <a:t>)</a:t>
            </a:r>
            <a:r>
              <a:rPr lang="en-GB" sz="3200" dirty="0" smtClean="0"/>
              <a:t> </a:t>
            </a:r>
            <a:endParaRPr lang="en-US" sz="3200" dirty="0" smtClean="0"/>
          </a:p>
        </p:txBody>
      </p:sp>
      <p:graphicFrame>
        <p:nvGraphicFramePr>
          <p:cNvPr id="3" name="Table 2"/>
          <p:cNvGraphicFramePr>
            <a:graphicFrameLocks noGrp="1"/>
          </p:cNvGraphicFramePr>
          <p:nvPr>
            <p:extLst/>
          </p:nvPr>
        </p:nvGraphicFramePr>
        <p:xfrm>
          <a:off x="990600" y="1143000"/>
          <a:ext cx="7162800" cy="4044925"/>
        </p:xfrm>
        <a:graphic>
          <a:graphicData uri="http://schemas.openxmlformats.org/drawingml/2006/table">
            <a:tbl>
              <a:tblPr/>
              <a:tblGrid>
                <a:gridCol w="2083462"/>
                <a:gridCol w="5079338"/>
              </a:tblGrid>
              <a:tr h="49701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rgbClr val="000000"/>
                          </a:solidFill>
                          <a:effectLst/>
                          <a:latin typeface="Arial" charset="0"/>
                          <a:ea typeface="Times New Roman" charset="0"/>
                        </a:rPr>
                        <a:t>Stimulus</a:t>
                      </a:r>
                      <a:endParaRPr kumimoji="0" lang="en-GB" sz="1800" b="1" i="0" u="none" strike="noStrike" cap="none" normalizeH="0" baseline="0" dirty="0">
                        <a:ln>
                          <a:noFill/>
                        </a:ln>
                        <a:solidFill>
                          <a:srgbClr val="000000"/>
                        </a:solidFill>
                        <a:effectLst/>
                        <a:latin typeface="Arial" charset="0"/>
                        <a:ea typeface="Times New Roman" charset="0"/>
                      </a:endParaRPr>
                    </a:p>
                  </a:txBody>
                  <a:tcPr marL="54610" marR="54610"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rgbClr val="000000"/>
                          </a:solidFill>
                          <a:effectLst/>
                          <a:latin typeface="Arial" charset="0"/>
                          <a:ea typeface="Times New Roman" charset="0"/>
                        </a:rPr>
                        <a:t>Description</a:t>
                      </a:r>
                      <a:endParaRPr kumimoji="0" lang="en-GB" sz="1800" b="1" i="0" u="none" strike="noStrike" cap="none" normalizeH="0" baseline="0" dirty="0">
                        <a:ln>
                          <a:noFill/>
                        </a:ln>
                        <a:solidFill>
                          <a:srgbClr val="000000"/>
                        </a:solidFill>
                        <a:effectLst/>
                        <a:latin typeface="Arial" charset="0"/>
                        <a:ea typeface="Times New Roman" charset="0"/>
                      </a:endParaRPr>
                    </a:p>
                  </a:txBody>
                  <a:tcPr marL="54610" marR="54610"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935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rgbClr val="000000"/>
                          </a:solidFill>
                          <a:effectLst/>
                          <a:latin typeface="Arial" charset="0"/>
                          <a:ea typeface="Times New Roman" charset="0"/>
                        </a:rPr>
                        <a:t>Half </a:t>
                      </a:r>
                      <a:r>
                        <a:rPr kumimoji="0" lang="en-GB" sz="1800" b="0" i="0" u="none" strike="noStrike" cap="none" normalizeH="0" baseline="0" dirty="0">
                          <a:ln>
                            <a:noFill/>
                          </a:ln>
                          <a:solidFill>
                            <a:srgbClr val="000000"/>
                          </a:solidFill>
                          <a:effectLst/>
                          <a:latin typeface="Arial" charset="0"/>
                          <a:ea typeface="Times New Roman" charset="0"/>
                        </a:rPr>
                        <a:t>power </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The user has pressed the half-power button.</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57200">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Full power </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The user has pressed the full-power button.</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57200">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Timer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user has pressed one of the timer buttons.</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279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Number</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user has pressed a numeric key.</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279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Door open</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oven door switch is not closed.</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279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Door closed</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oven door switch is closed.</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279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Start</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The user has pressed the Start button.</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2798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Arial" charset="0"/>
                          <a:ea typeface="Times New Roman" charset="0"/>
                        </a:rPr>
                        <a:t>Cancel</a:t>
                      </a: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charset="0"/>
                          <a:ea typeface="Times New Roman" charset="0"/>
                        </a:rPr>
                        <a:t>The user has pressed the Cancel button</a:t>
                      </a:r>
                      <a:r>
                        <a:rPr kumimoji="0" lang="en-GB" sz="1800" b="0" i="0" u="none" strike="noStrike" cap="none" normalizeH="0" baseline="0" dirty="0" smtClean="0">
                          <a:ln>
                            <a:noFill/>
                          </a:ln>
                          <a:solidFill>
                            <a:srgbClr val="000000"/>
                          </a:solidFill>
                          <a:effectLst/>
                          <a:latin typeface="Arial" charset="0"/>
                          <a:ea typeface="Times New Roman" charset="0"/>
                        </a:rPr>
                        <a:t>. </a:t>
                      </a:r>
                      <a:endParaRPr kumimoji="0" lang="en-GB" sz="1800" b="0" i="0" u="none" strike="noStrike" cap="none" normalizeH="0" baseline="0" dirty="0">
                        <a:ln>
                          <a:noFill/>
                        </a:ln>
                        <a:solidFill>
                          <a:srgbClr val="000000"/>
                        </a:solidFill>
                        <a:effectLst/>
                        <a:latin typeface="Arial" charset="0"/>
                        <a:ea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21322230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z="3200" dirty="0" smtClean="0"/>
              <a:t>Microwave oven operation</a:t>
            </a:r>
            <a:r>
              <a:rPr lang="en-GB" sz="3200" dirty="0" smtClean="0"/>
              <a:t> </a:t>
            </a:r>
            <a:endParaRPr lang="en-US" sz="3200" dirty="0" smtClean="0"/>
          </a:p>
        </p:txBody>
      </p:sp>
      <p:pic>
        <p:nvPicPr>
          <p:cNvPr id="4" name="Picture 3" descr="5.18 Operate-state-mc.eps"/>
          <p:cNvPicPr>
            <a:picLocks noChangeAspect="1"/>
          </p:cNvPicPr>
          <p:nvPr/>
        </p:nvPicPr>
        <p:blipFill>
          <a:blip r:embed="rId2"/>
          <a:stretch>
            <a:fillRect/>
          </a:stretch>
        </p:blipFill>
        <p:spPr>
          <a:xfrm>
            <a:off x="1905000" y="990600"/>
            <a:ext cx="7239000" cy="5818517"/>
          </a:xfrm>
          <a:prstGeom prst="rect">
            <a:avLst/>
          </a:prstGeom>
        </p:spPr>
      </p:pic>
      <p:pic>
        <p:nvPicPr>
          <p:cNvPr id="7" name="Picture 6" descr="5.16 MWOvenStateDiag.eps"/>
          <p:cNvPicPr>
            <a:picLocks noChangeAspect="1"/>
          </p:cNvPicPr>
          <p:nvPr/>
        </p:nvPicPr>
        <p:blipFill>
          <a:blip r:embed="rId3"/>
          <a:stretch>
            <a:fillRect/>
          </a:stretch>
        </p:blipFill>
        <p:spPr>
          <a:xfrm>
            <a:off x="76200" y="1905000"/>
            <a:ext cx="1755937" cy="1066800"/>
          </a:xfrm>
          <a:prstGeom prst="rect">
            <a:avLst/>
          </a:prstGeom>
        </p:spPr>
      </p:pic>
      <p:sp>
        <p:nvSpPr>
          <p:cNvPr id="2" name="Rounded Rectangle 1"/>
          <p:cNvSpPr/>
          <p:nvPr/>
        </p:nvSpPr>
        <p:spPr bwMode="auto">
          <a:xfrm>
            <a:off x="1304925" y="2209800"/>
            <a:ext cx="228600" cy="228600"/>
          </a:xfrm>
          <a:prstGeom prst="roundRect">
            <a:avLst/>
          </a:prstGeom>
          <a:solidFill>
            <a:srgbClr val="FF0000"/>
          </a:solidFill>
          <a:ln w="127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
        <p:nvSpPr>
          <p:cNvPr id="3" name="Notched Right Arrow 2"/>
          <p:cNvSpPr/>
          <p:nvPr/>
        </p:nvSpPr>
        <p:spPr bwMode="auto">
          <a:xfrm>
            <a:off x="1600200" y="2241550"/>
            <a:ext cx="304800" cy="184404"/>
          </a:xfrm>
          <a:prstGeom prst="notchedRight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708650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Architecture (MDA)</a:t>
            </a:r>
            <a:endParaRPr lang="en-US" dirty="0"/>
          </a:p>
        </p:txBody>
      </p:sp>
      <p:sp>
        <p:nvSpPr>
          <p:cNvPr id="5" name="Content Placeholder 4"/>
          <p:cNvSpPr>
            <a:spLocks noGrp="1"/>
          </p:cNvSpPr>
          <p:nvPr>
            <p:ph idx="1"/>
          </p:nvPr>
        </p:nvSpPr>
        <p:spPr/>
        <p:txBody>
          <a:bodyPr/>
          <a:lstStyle/>
          <a:p>
            <a:r>
              <a:rPr lang="en-US" u="sng" dirty="0" smtClean="0">
                <a:solidFill>
                  <a:srgbClr val="31859C"/>
                </a:solidFill>
              </a:rPr>
              <a:t>Model-driven architecture</a:t>
            </a:r>
            <a:r>
              <a:rPr lang="en-US" dirty="0" smtClean="0"/>
              <a:t> (MDA) was the precursor of more general model-driven engineering</a:t>
            </a:r>
          </a:p>
          <a:p>
            <a:r>
              <a:rPr lang="en-US" dirty="0" smtClean="0"/>
              <a:t>MDA is a </a:t>
            </a:r>
            <a:r>
              <a:rPr lang="en-US" u="sng" dirty="0" smtClean="0"/>
              <a:t>model-focused approach</a:t>
            </a:r>
            <a:r>
              <a:rPr lang="en-US" dirty="0" smtClean="0"/>
              <a:t> to software design and implementation that uses a subset of UML models to describe a system. </a:t>
            </a:r>
          </a:p>
          <a:p>
            <a:pPr lvl="1"/>
            <a:r>
              <a:rPr lang="en-US" dirty="0" smtClean="0"/>
              <a:t>Models at different levels of abstraction are created. From a high-level, </a:t>
            </a:r>
            <a:r>
              <a:rPr lang="en-US" u="sng" dirty="0" smtClean="0"/>
              <a:t>platform independent model</a:t>
            </a:r>
            <a:r>
              <a:rPr lang="en-US" dirty="0" smtClean="0"/>
              <a:t>, it is possible, in principle, to generate a working program without manual intervention.</a:t>
            </a:r>
            <a:r>
              <a:rPr lang="en-GB" dirty="0" smtClean="0"/>
              <a:t> </a:t>
            </a:r>
            <a:endParaRPr lang="en-US" dirty="0"/>
          </a:p>
        </p:txBody>
      </p:sp>
    </p:spTree>
    <p:extLst>
      <p:ext uri="{BB962C8B-B14F-4D97-AF65-F5344CB8AC3E}">
        <p14:creationId xmlns:p14="http://schemas.microsoft.com/office/powerpoint/2010/main" val="4197930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a:xfrm>
            <a:off x="457200" y="914400"/>
            <a:ext cx="8534400" cy="5486400"/>
          </a:xfrm>
        </p:spPr>
        <p:txBody>
          <a:bodyPr/>
          <a:lstStyle/>
          <a:p>
            <a:r>
              <a:rPr lang="en-US" dirty="0" smtClean="0"/>
              <a:t>A computation independent model (CIM) </a:t>
            </a:r>
          </a:p>
          <a:p>
            <a:pPr lvl="1"/>
            <a:r>
              <a:rPr lang="en-US" dirty="0" smtClean="0"/>
              <a:t>These model the important domain abstractions used in a system. </a:t>
            </a:r>
            <a:r>
              <a:rPr lang="en-US" dirty="0" err="1" smtClean="0"/>
              <a:t>CIMs</a:t>
            </a:r>
            <a:r>
              <a:rPr lang="en-US" dirty="0" smtClean="0"/>
              <a:t> are sometimes called </a:t>
            </a:r>
            <a:r>
              <a:rPr lang="en-US" u="sng" dirty="0" smtClean="0"/>
              <a:t>domain models</a:t>
            </a:r>
            <a:r>
              <a:rPr lang="en-US" dirty="0" smtClean="0"/>
              <a:t>. </a:t>
            </a:r>
          </a:p>
          <a:p>
            <a:r>
              <a:rPr lang="en-US" dirty="0" smtClean="0"/>
              <a:t>A platform independent model (PIM) </a:t>
            </a:r>
          </a:p>
          <a:p>
            <a:pPr lvl="1"/>
            <a:r>
              <a:rPr lang="en-US" dirty="0" smtClean="0"/>
              <a:t>These model the operation of system without reference to its implementation. The PIM is usually described using UML models that show the static system structure and how it responds to external and internal events.</a:t>
            </a:r>
          </a:p>
          <a:p>
            <a:r>
              <a:rPr lang="en-US" i="1" dirty="0" smtClean="0"/>
              <a:t>Platform specific models (PSM)</a:t>
            </a:r>
            <a:r>
              <a:rPr lang="en-US" dirty="0" smtClean="0"/>
              <a:t> </a:t>
            </a:r>
          </a:p>
          <a:p>
            <a:pPr lvl="1"/>
            <a:r>
              <a:rPr lang="en-US" dirty="0" smtClean="0"/>
              <a:t>These are transformations of platform-independent model with a separate PSM for each application platform. In principle, there may be layers of PSM, with each layer adding some platform-specific detail.</a:t>
            </a:r>
            <a:r>
              <a:rPr lang="en-GB" dirty="0" smtClean="0"/>
              <a:t>  </a:t>
            </a:r>
            <a:endParaRPr lang="en-US" dirty="0"/>
          </a:p>
        </p:txBody>
      </p:sp>
    </p:spTree>
    <p:extLst>
      <p:ext uri="{BB962C8B-B14F-4D97-AF65-F5344CB8AC3E}">
        <p14:creationId xmlns:p14="http://schemas.microsoft.com/office/powerpoint/2010/main" val="15044170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t>MDA transformations</a:t>
            </a:r>
          </a:p>
        </p:txBody>
      </p:sp>
      <p:pic>
        <p:nvPicPr>
          <p:cNvPr id="4" name="Picture 3" descr="5.19 MDA-Transformations.eps"/>
          <p:cNvPicPr>
            <a:picLocks noChangeAspect="1"/>
          </p:cNvPicPr>
          <p:nvPr/>
        </p:nvPicPr>
        <p:blipFill>
          <a:blip r:embed="rId2"/>
          <a:stretch>
            <a:fillRect/>
          </a:stretch>
        </p:blipFill>
        <p:spPr>
          <a:xfrm>
            <a:off x="381000" y="1600200"/>
            <a:ext cx="8458200" cy="3496399"/>
          </a:xfrm>
          <a:prstGeom prst="rect">
            <a:avLst/>
          </a:prstGeom>
        </p:spPr>
      </p:pic>
    </p:spTree>
    <p:extLst>
      <p:ext uri="{BB962C8B-B14F-4D97-AF65-F5344CB8AC3E}">
        <p14:creationId xmlns:p14="http://schemas.microsoft.com/office/powerpoint/2010/main" val="2836735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2800" dirty="0" smtClean="0"/>
              <a:t>Sequence diagram for </a:t>
            </a:r>
            <a:r>
              <a:rPr lang="en-US" sz="2800" u="sng" dirty="0" smtClean="0"/>
              <a:t>Search for Flights</a:t>
            </a:r>
            <a:r>
              <a:rPr lang="en-US" sz="2800" i="1" dirty="0" smtClean="0"/>
              <a:t> </a:t>
            </a:r>
            <a:r>
              <a:rPr lang="en-US" sz="2800" dirty="0" smtClean="0"/>
              <a:t>use-case</a:t>
            </a:r>
            <a:endParaRPr lang="en-US" sz="2800" u="sng" dirty="0" smtClean="0"/>
          </a:p>
        </p:txBody>
      </p:sp>
      <p:pic>
        <p:nvPicPr>
          <p:cNvPr id="9" name="Picture 8"/>
          <p:cNvPicPr>
            <a:picLocks noChangeAspect="1"/>
          </p:cNvPicPr>
          <p:nvPr/>
        </p:nvPicPr>
        <p:blipFill>
          <a:blip r:embed="rId2"/>
          <a:stretch>
            <a:fillRect/>
          </a:stretch>
        </p:blipFill>
        <p:spPr>
          <a:xfrm>
            <a:off x="-37744" y="1752600"/>
            <a:ext cx="1828800" cy="3286783"/>
          </a:xfrm>
          <a:prstGeom prst="rect">
            <a:avLst/>
          </a:prstGeom>
        </p:spPr>
      </p:pic>
      <p:sp>
        <p:nvSpPr>
          <p:cNvPr id="10" name="Rounded Rectangle 9"/>
          <p:cNvSpPr/>
          <p:nvPr/>
        </p:nvSpPr>
        <p:spPr>
          <a:xfrm>
            <a:off x="1130608" y="1755449"/>
            <a:ext cx="660448" cy="30428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2" name="Picture 1"/>
          <p:cNvPicPr>
            <a:picLocks noChangeAspect="1"/>
          </p:cNvPicPr>
          <p:nvPr/>
        </p:nvPicPr>
        <p:blipFill>
          <a:blip r:embed="rId3"/>
          <a:stretch>
            <a:fillRect/>
          </a:stretch>
        </p:blipFill>
        <p:spPr>
          <a:xfrm>
            <a:off x="1791056" y="1374140"/>
            <a:ext cx="7364730" cy="4036060"/>
          </a:xfrm>
          <a:prstGeom prst="rect">
            <a:avLst/>
          </a:prstGeom>
        </p:spPr>
      </p:pic>
    </p:spTree>
    <p:extLst>
      <p:ext uri="{BB962C8B-B14F-4D97-AF65-F5344CB8AC3E}">
        <p14:creationId xmlns:p14="http://schemas.microsoft.com/office/powerpoint/2010/main" val="11116104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a:xfrm>
            <a:off x="457200" y="914400"/>
            <a:ext cx="8534400" cy="5486400"/>
          </a:xfrm>
        </p:spPr>
        <p:txBody>
          <a:bodyPr/>
          <a:lstStyle/>
          <a:p>
            <a:r>
              <a:rPr lang="en-US" dirty="0" smtClean="0"/>
              <a:t>A computation independent model (CIM) </a:t>
            </a:r>
          </a:p>
          <a:p>
            <a:pPr lvl="1"/>
            <a:r>
              <a:rPr lang="en-US" dirty="0" smtClean="0"/>
              <a:t>These model the important domain abstractions used in a system. CIMs are sometimes called </a:t>
            </a:r>
            <a:r>
              <a:rPr lang="en-US" u="sng" dirty="0" smtClean="0"/>
              <a:t>domain models</a:t>
            </a:r>
            <a:r>
              <a:rPr lang="en-US" dirty="0" smtClean="0"/>
              <a:t>. </a:t>
            </a:r>
          </a:p>
        </p:txBody>
      </p:sp>
      <p:pic>
        <p:nvPicPr>
          <p:cNvPr id="4" name="Picture 3" descr="5.19 MDA-Transformations.eps"/>
          <p:cNvPicPr>
            <a:picLocks noChangeAspect="1"/>
          </p:cNvPicPr>
          <p:nvPr/>
        </p:nvPicPr>
        <p:blipFill>
          <a:blip r:embed="rId2"/>
          <a:stretch>
            <a:fillRect/>
          </a:stretch>
        </p:blipFill>
        <p:spPr>
          <a:xfrm>
            <a:off x="304800" y="3124200"/>
            <a:ext cx="8458200" cy="3496399"/>
          </a:xfrm>
          <a:prstGeom prst="rect">
            <a:avLst/>
          </a:prstGeom>
        </p:spPr>
      </p:pic>
    </p:spTree>
    <p:extLst>
      <p:ext uri="{BB962C8B-B14F-4D97-AF65-F5344CB8AC3E}">
        <p14:creationId xmlns:p14="http://schemas.microsoft.com/office/powerpoint/2010/main" val="30140411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a:xfrm>
            <a:off x="457200" y="914400"/>
            <a:ext cx="8534400" cy="5486400"/>
          </a:xfrm>
        </p:spPr>
        <p:txBody>
          <a:bodyPr/>
          <a:lstStyle/>
          <a:p>
            <a:r>
              <a:rPr lang="en-US" dirty="0" smtClean="0"/>
              <a:t>A platform independent model (PIM) </a:t>
            </a:r>
          </a:p>
          <a:p>
            <a:pPr lvl="1"/>
            <a:r>
              <a:rPr lang="en-US" dirty="0" smtClean="0"/>
              <a:t>These model the operation of system without reference to its implementation. The PIM is usually described using UML models that show the static system structure and how it responds to external and internal events.</a:t>
            </a:r>
          </a:p>
        </p:txBody>
      </p:sp>
      <p:pic>
        <p:nvPicPr>
          <p:cNvPr id="4" name="Picture 3" descr="5.19 MDA-Transformations.eps"/>
          <p:cNvPicPr>
            <a:picLocks noChangeAspect="1"/>
          </p:cNvPicPr>
          <p:nvPr/>
        </p:nvPicPr>
        <p:blipFill>
          <a:blip r:embed="rId2"/>
          <a:stretch>
            <a:fillRect/>
          </a:stretch>
        </p:blipFill>
        <p:spPr>
          <a:xfrm>
            <a:off x="457200" y="3200400"/>
            <a:ext cx="8458200" cy="3496399"/>
          </a:xfrm>
          <a:prstGeom prst="rect">
            <a:avLst/>
          </a:prstGeom>
        </p:spPr>
      </p:pic>
    </p:spTree>
    <p:extLst>
      <p:ext uri="{BB962C8B-B14F-4D97-AF65-F5344CB8AC3E}">
        <p14:creationId xmlns:p14="http://schemas.microsoft.com/office/powerpoint/2010/main" val="24030517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a:xfrm>
            <a:off x="457200" y="914400"/>
            <a:ext cx="8534400" cy="5486400"/>
          </a:xfrm>
        </p:spPr>
        <p:txBody>
          <a:bodyPr/>
          <a:lstStyle/>
          <a:p>
            <a:r>
              <a:rPr lang="en-US" i="1" dirty="0" smtClean="0"/>
              <a:t>Platform specific models (PSM)</a:t>
            </a:r>
            <a:r>
              <a:rPr lang="en-US" dirty="0" smtClean="0"/>
              <a:t> </a:t>
            </a:r>
          </a:p>
          <a:p>
            <a:pPr lvl="1"/>
            <a:r>
              <a:rPr lang="en-US" dirty="0" smtClean="0"/>
              <a:t>These are transformations of platform-independent model with a separate PSM for each application platform. In principle, there may be layers of PSM, with each layer adding some platform-specific detail.</a:t>
            </a:r>
            <a:r>
              <a:rPr lang="en-GB" dirty="0" smtClean="0"/>
              <a:t>  </a:t>
            </a:r>
            <a:endParaRPr lang="en-US" dirty="0"/>
          </a:p>
        </p:txBody>
      </p:sp>
      <p:pic>
        <p:nvPicPr>
          <p:cNvPr id="4" name="Picture 3" descr="5.19 MDA-Transformations.eps"/>
          <p:cNvPicPr>
            <a:picLocks noChangeAspect="1"/>
          </p:cNvPicPr>
          <p:nvPr/>
        </p:nvPicPr>
        <p:blipFill>
          <a:blip r:embed="rId2"/>
          <a:stretch>
            <a:fillRect/>
          </a:stretch>
        </p:blipFill>
        <p:spPr>
          <a:xfrm>
            <a:off x="457200" y="3200400"/>
            <a:ext cx="8458200" cy="3496399"/>
          </a:xfrm>
          <a:prstGeom prst="rect">
            <a:avLst/>
          </a:prstGeom>
        </p:spPr>
      </p:pic>
    </p:spTree>
    <p:extLst>
      <p:ext uri="{BB962C8B-B14F-4D97-AF65-F5344CB8AC3E}">
        <p14:creationId xmlns:p14="http://schemas.microsoft.com/office/powerpoint/2010/main" val="6137285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smtClean="0"/>
              <a:t>Multiple platform-specific models </a:t>
            </a:r>
          </a:p>
        </p:txBody>
      </p:sp>
      <p:pic>
        <p:nvPicPr>
          <p:cNvPr id="4" name="Picture 3" descr="5.20 Multiple PSMs.eps"/>
          <p:cNvPicPr>
            <a:picLocks noChangeAspect="1"/>
          </p:cNvPicPr>
          <p:nvPr/>
        </p:nvPicPr>
        <p:blipFill>
          <a:blip r:embed="rId2"/>
          <a:stretch>
            <a:fillRect/>
          </a:stretch>
        </p:blipFill>
        <p:spPr>
          <a:xfrm>
            <a:off x="148099" y="1066800"/>
            <a:ext cx="8843501" cy="3124200"/>
          </a:xfrm>
          <a:prstGeom prst="rect">
            <a:avLst/>
          </a:prstGeom>
        </p:spPr>
      </p:pic>
      <p:pic>
        <p:nvPicPr>
          <p:cNvPr id="7" name="Picture 6" descr="5.19 MDA-Transformations.eps"/>
          <p:cNvPicPr>
            <a:picLocks noChangeAspect="1"/>
          </p:cNvPicPr>
          <p:nvPr/>
        </p:nvPicPr>
        <p:blipFill>
          <a:blip r:embed="rId3"/>
          <a:stretch>
            <a:fillRect/>
          </a:stretch>
        </p:blipFill>
        <p:spPr>
          <a:xfrm>
            <a:off x="609600" y="4800600"/>
            <a:ext cx="8077200" cy="1981200"/>
          </a:xfrm>
          <a:prstGeom prst="rect">
            <a:avLst/>
          </a:prstGeom>
        </p:spPr>
      </p:pic>
      <p:sp>
        <p:nvSpPr>
          <p:cNvPr id="2" name="Up Arrow 1"/>
          <p:cNvSpPr/>
          <p:nvPr/>
        </p:nvSpPr>
        <p:spPr bwMode="auto">
          <a:xfrm>
            <a:off x="4419600" y="4343400"/>
            <a:ext cx="457200" cy="457200"/>
          </a:xfrm>
          <a:prstGeom prst="upArrow">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1287281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CA" sz="3200" dirty="0" smtClean="0"/>
              <a:t>The </a:t>
            </a:r>
            <a:r>
              <a:rPr lang="en-US" sz="3200" dirty="0"/>
              <a:t>Model-View-Controller (MVC) pattern</a:t>
            </a:r>
            <a:endParaRPr lang="en-CA" sz="3200" dirty="0"/>
          </a:p>
        </p:txBody>
      </p:sp>
      <p:pic>
        <p:nvPicPr>
          <p:cNvPr id="1026" name="Picture 2" descr="https://daveh.io/blog/the-model-view-controller-pattern/the-mvc-pattern.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62400" y="1056110"/>
            <a:ext cx="4704779" cy="1915690"/>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p:cNvPicPr>
            <a:picLocks noChangeAspect="1"/>
          </p:cNvPicPr>
          <p:nvPr/>
        </p:nvPicPr>
        <p:blipFill>
          <a:blip r:embed="rId3"/>
          <a:stretch>
            <a:fillRect/>
          </a:stretch>
        </p:blipFill>
        <p:spPr>
          <a:xfrm>
            <a:off x="1524000" y="3124200"/>
            <a:ext cx="1893968" cy="3313048"/>
          </a:xfrm>
          <a:prstGeom prst="rect">
            <a:avLst/>
          </a:prstGeom>
        </p:spPr>
      </p:pic>
      <p:pic>
        <p:nvPicPr>
          <p:cNvPr id="1028" name="Picture 4" descr="Image resul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4495800"/>
            <a:ext cx="955675" cy="955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d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826739" y="3963987"/>
            <a:ext cx="3008757" cy="2019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atabase"/>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r="66191"/>
          <a:stretch/>
        </p:blipFill>
        <p:spPr bwMode="auto">
          <a:xfrm>
            <a:off x="7315200" y="4038600"/>
            <a:ext cx="1415465" cy="1820283"/>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1828800" y="6437248"/>
            <a:ext cx="1049776" cy="338554"/>
          </a:xfrm>
          <a:prstGeom prst="rect">
            <a:avLst/>
          </a:prstGeom>
        </p:spPr>
        <p:txBody>
          <a:bodyPr wrap="none">
            <a:spAutoFit/>
          </a:bodyPr>
          <a:lstStyle/>
          <a:p>
            <a:pPr algn="ctr"/>
            <a:r>
              <a:rPr lang="en-US" b="1" dirty="0" smtClean="0"/>
              <a:t>View (UI)</a:t>
            </a:r>
            <a:endParaRPr lang="en-CA" b="1" dirty="0"/>
          </a:p>
        </p:txBody>
      </p:sp>
      <p:sp>
        <p:nvSpPr>
          <p:cNvPr id="10" name="Dikdörtgen 9"/>
          <p:cNvSpPr/>
          <p:nvPr/>
        </p:nvSpPr>
        <p:spPr>
          <a:xfrm>
            <a:off x="4036173" y="6144860"/>
            <a:ext cx="2364750" cy="584775"/>
          </a:xfrm>
          <a:prstGeom prst="rect">
            <a:avLst/>
          </a:prstGeom>
        </p:spPr>
        <p:txBody>
          <a:bodyPr wrap="none">
            <a:spAutoFit/>
          </a:bodyPr>
          <a:lstStyle/>
          <a:p>
            <a:pPr algn="ctr"/>
            <a:r>
              <a:rPr lang="en-US" b="1" dirty="0" smtClean="0"/>
              <a:t>Controller </a:t>
            </a:r>
          </a:p>
          <a:p>
            <a:pPr algn="ctr"/>
            <a:r>
              <a:rPr lang="en-US" b="1" dirty="0" smtClean="0"/>
              <a:t>(brain, business logic)</a:t>
            </a:r>
            <a:endParaRPr lang="en-CA" b="1" dirty="0"/>
          </a:p>
        </p:txBody>
      </p:sp>
      <p:sp>
        <p:nvSpPr>
          <p:cNvPr id="11" name="Dikdörtgen 10"/>
          <p:cNvSpPr/>
          <p:nvPr/>
        </p:nvSpPr>
        <p:spPr>
          <a:xfrm>
            <a:off x="7696200" y="6391081"/>
            <a:ext cx="777777" cy="338554"/>
          </a:xfrm>
          <a:prstGeom prst="rect">
            <a:avLst/>
          </a:prstGeom>
        </p:spPr>
        <p:txBody>
          <a:bodyPr wrap="none">
            <a:spAutoFit/>
          </a:bodyPr>
          <a:lstStyle/>
          <a:p>
            <a:pPr algn="ctr"/>
            <a:r>
              <a:rPr lang="en-US" b="1" dirty="0" smtClean="0"/>
              <a:t>Model</a:t>
            </a:r>
            <a:endParaRPr lang="en-CA" b="1" dirty="0"/>
          </a:p>
        </p:txBody>
      </p:sp>
      <p:cxnSp>
        <p:nvCxnSpPr>
          <p:cNvPr id="7" name="Düz Ok Bağlayıcısı 6"/>
          <p:cNvCxnSpPr/>
          <p:nvPr/>
        </p:nvCxnSpPr>
        <p:spPr bwMode="auto">
          <a:xfrm flipH="1">
            <a:off x="1066800" y="4973637"/>
            <a:ext cx="4572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4" name="Düz Ok Bağlayıcısı 13"/>
          <p:cNvCxnSpPr/>
          <p:nvPr/>
        </p:nvCxnSpPr>
        <p:spPr bwMode="auto">
          <a:xfrm flipH="1">
            <a:off x="3369539" y="4973637"/>
            <a:ext cx="4572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5" name="Düz Ok Bağlayıcısı 14"/>
          <p:cNvCxnSpPr/>
          <p:nvPr/>
        </p:nvCxnSpPr>
        <p:spPr bwMode="auto">
          <a:xfrm flipH="1">
            <a:off x="6858000" y="4973637"/>
            <a:ext cx="4572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Tree>
    <p:extLst>
      <p:ext uri="{BB962C8B-B14F-4D97-AF65-F5344CB8AC3E}">
        <p14:creationId xmlns:p14="http://schemas.microsoft.com/office/powerpoint/2010/main" val="276973277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
      <a:dk1>
        <a:srgbClr val="000000"/>
      </a:dk1>
      <a:lt1>
        <a:srgbClr val="C0C0C0"/>
      </a:lt1>
      <a:dk2>
        <a:srgbClr val="FFFFFF"/>
      </a:dk2>
      <a:lt2>
        <a:srgbClr val="999999"/>
      </a:lt2>
      <a:accent1>
        <a:srgbClr val="762022"/>
      </a:accent1>
      <a:accent2>
        <a:srgbClr val="003151"/>
      </a:accent2>
      <a:accent3>
        <a:srgbClr val="DCDCDC"/>
      </a:accent3>
      <a:accent4>
        <a:srgbClr val="000000"/>
      </a:accent4>
      <a:accent5>
        <a:srgbClr val="BDABAB"/>
      </a:accent5>
      <a:accent6>
        <a:srgbClr val="002B49"/>
      </a:accent6>
      <a:hlink>
        <a:srgbClr val="648F3F"/>
      </a:hlink>
      <a:folHlink>
        <a:srgbClr val="DA5C05"/>
      </a:folHlink>
    </a:clrScheme>
    <a:fontScheme name="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FFFFFF"/>
        </a:dk2>
        <a:lt2>
          <a:srgbClr val="999999"/>
        </a:lt2>
        <a:accent1>
          <a:srgbClr val="762022"/>
        </a:accent1>
        <a:accent2>
          <a:srgbClr val="003151"/>
        </a:accent2>
        <a:accent3>
          <a:srgbClr val="FFFFFF"/>
        </a:accent3>
        <a:accent4>
          <a:srgbClr val="000000"/>
        </a:accent4>
        <a:accent5>
          <a:srgbClr val="BDABAB"/>
        </a:accent5>
        <a:accent6>
          <a:srgbClr val="002B49"/>
        </a:accent6>
        <a:hlink>
          <a:srgbClr val="648F3F"/>
        </a:hlink>
        <a:folHlink>
          <a:srgbClr val="DA5C0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devcon_05</Template>
  <TotalTime>25206</TotalTime>
  <Words>2684</Words>
  <Application>Microsoft Office PowerPoint</Application>
  <PresentationFormat>Ekran Gösterisi (4:3)</PresentationFormat>
  <Paragraphs>303</Paragraphs>
  <Slides>83</Slides>
  <Notes>6</Notes>
  <HiddenSlides>0</HiddenSlides>
  <MMClips>0</MMClips>
  <ScaleCrop>false</ScaleCrop>
  <HeadingPairs>
    <vt:vector size="6" baseType="variant">
      <vt:variant>
        <vt:lpstr>Kullanılan Yazı Tipleri</vt:lpstr>
      </vt:variant>
      <vt:variant>
        <vt:i4>6</vt:i4>
      </vt:variant>
      <vt:variant>
        <vt:lpstr>Tema</vt:lpstr>
      </vt:variant>
      <vt:variant>
        <vt:i4>2</vt:i4>
      </vt:variant>
      <vt:variant>
        <vt:lpstr>Slayt Başlıkları</vt:lpstr>
      </vt:variant>
      <vt:variant>
        <vt:i4>83</vt:i4>
      </vt:variant>
    </vt:vector>
  </HeadingPairs>
  <TitlesOfParts>
    <vt:vector size="91" baseType="lpstr">
      <vt:lpstr>ＭＳ Ｐゴシック</vt:lpstr>
      <vt:lpstr>Arial</vt:lpstr>
      <vt:lpstr>Calibri</vt:lpstr>
      <vt:lpstr>Times</vt:lpstr>
      <vt:lpstr>Times New Roman</vt:lpstr>
      <vt:lpstr>Wingdings</vt:lpstr>
      <vt:lpstr>default</vt:lpstr>
      <vt:lpstr>Blends</vt:lpstr>
      <vt:lpstr>Chapter 5 – System Modeling</vt:lpstr>
      <vt:lpstr>From the book</vt:lpstr>
      <vt:lpstr>Chapter 5 – System Modeling - Topics covered</vt:lpstr>
      <vt:lpstr>UML</vt:lpstr>
      <vt:lpstr>UML</vt:lpstr>
      <vt:lpstr>Interaction models – need to keep UI in mind</vt:lpstr>
      <vt:lpstr>Design of Interaction models based on UI prototypes</vt:lpstr>
      <vt:lpstr>Sequence diagram for Search for Flights use-case</vt:lpstr>
      <vt:lpstr>The Model-View-Controller (MVC) pattern</vt:lpstr>
      <vt:lpstr>The Model-View-Controller (MVC) pattern</vt:lpstr>
      <vt:lpstr>In-class exercise</vt:lpstr>
      <vt:lpstr>In-class exercise</vt:lpstr>
      <vt:lpstr>Sequence diagram for Search for Flights use-case</vt:lpstr>
      <vt:lpstr>Sequence diagram for Search for Flights use-case</vt:lpstr>
      <vt:lpstr>3) Interaction models</vt:lpstr>
      <vt:lpstr>Interaction models - Sequence diagrams</vt:lpstr>
      <vt:lpstr>Sequence diagram for Search for Flights use-case</vt:lpstr>
      <vt:lpstr>Sequence diagram</vt:lpstr>
      <vt:lpstr>Sequence diagram for Login use-case</vt:lpstr>
      <vt:lpstr>Sequence diagram for Login use-case</vt:lpstr>
      <vt:lpstr>Sequence diagram for Login use-case</vt:lpstr>
      <vt:lpstr>Sequence diagram for Login use-case</vt:lpstr>
      <vt:lpstr>Sequence diagrams: learn more</vt:lpstr>
      <vt:lpstr>Sequence diagrams: learn more</vt:lpstr>
      <vt:lpstr>Chapter 5 – System Modeling - Topics covered</vt:lpstr>
      <vt:lpstr>UML</vt:lpstr>
      <vt:lpstr>Structural models - Class diagrams</vt:lpstr>
      <vt:lpstr>Adding methods and attributes for classes</vt:lpstr>
      <vt:lpstr>Classes and associations in FlightBooking System </vt:lpstr>
      <vt:lpstr>Class diagram of FlightBooking</vt:lpstr>
      <vt:lpstr>Class diagram of FlightBooking</vt:lpstr>
      <vt:lpstr>4) Structural models</vt:lpstr>
      <vt:lpstr>In-class exercise</vt:lpstr>
      <vt:lpstr>Generalization</vt:lpstr>
      <vt:lpstr>A generalization hierarchy with added detail </vt:lpstr>
      <vt:lpstr>Object class aggregation models</vt:lpstr>
      <vt:lpstr>Class diagram: learn more online</vt:lpstr>
      <vt:lpstr>Class diagram: learn more online</vt:lpstr>
      <vt:lpstr>Chapter 5 – System Modeling - Topics covered</vt:lpstr>
      <vt:lpstr>UML</vt:lpstr>
      <vt:lpstr>Data-driven modeling using activity diagrams</vt:lpstr>
      <vt:lpstr>5) Behavioral models</vt:lpstr>
      <vt:lpstr>Data-driven modeling</vt:lpstr>
      <vt:lpstr>Event-driven modeling</vt:lpstr>
      <vt:lpstr>State diagram of Flight class</vt:lpstr>
      <vt:lpstr>In-class exercise</vt:lpstr>
      <vt:lpstr>State chart of a land-line phone</vt:lpstr>
      <vt:lpstr>State charts for Control and Embedded Systems in Matlab Simulink (can be directly executed – converted to code)</vt:lpstr>
      <vt:lpstr>State charts a cruise control system</vt:lpstr>
      <vt:lpstr>State machine models</vt:lpstr>
      <vt:lpstr>Chapter 5 – System Modeling - Topics covered</vt:lpstr>
      <vt:lpstr>Model-Driven Engineering (MDE)</vt:lpstr>
      <vt:lpstr>Usage of Model-Driven Engineering (MDE)</vt:lpstr>
      <vt:lpstr>A metaphor for Model-Driven Engineering</vt:lpstr>
      <vt:lpstr>Executable UML</vt:lpstr>
      <vt:lpstr>Books</vt:lpstr>
      <vt:lpstr>Tools for ‘Executable UML‘</vt:lpstr>
      <vt:lpstr>Tools for ‘Executable UML‘</vt:lpstr>
      <vt:lpstr>End of Chapter 5</vt:lpstr>
      <vt:lpstr>For students</vt:lpstr>
      <vt:lpstr>State diagram of Ticket class</vt:lpstr>
      <vt:lpstr>Example: Embedded software  to control a microwave oven </vt:lpstr>
      <vt:lpstr>Context models - System boundaries</vt:lpstr>
      <vt:lpstr>2) Process process models</vt:lpstr>
      <vt:lpstr>Process model of involuntary detention </vt:lpstr>
      <vt:lpstr>Interaction models - Use case modeling</vt:lpstr>
      <vt:lpstr>Use cases in MHC-PMS involving role ‘Medical Receptionist’ </vt:lpstr>
      <vt:lpstr>Tabular description of Transfer data use-case </vt:lpstr>
      <vt:lpstr>Sequence diagram for View Patient Info</vt:lpstr>
      <vt:lpstr>Sequence diagram for Transfer Data </vt:lpstr>
      <vt:lpstr>Classes and associations in MHC-PMS </vt:lpstr>
      <vt:lpstr>Order processing </vt:lpstr>
      <vt:lpstr>State diagram of a microwave oven </vt:lpstr>
      <vt:lpstr>States and stimuli for the microwave oven (a) </vt:lpstr>
      <vt:lpstr>States and stimuli for the microwave oven (b) </vt:lpstr>
      <vt:lpstr>Microwave oven operation </vt:lpstr>
      <vt:lpstr>Model-Driven Architecture (MDA)</vt:lpstr>
      <vt:lpstr>Types of model</vt:lpstr>
      <vt:lpstr>MDA transformations</vt:lpstr>
      <vt:lpstr>Types of model</vt:lpstr>
      <vt:lpstr>Types of model</vt:lpstr>
      <vt:lpstr>Types of model</vt:lpstr>
      <vt:lpstr>Multiple platform-specific models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Mini</dc:creator>
  <cp:lastModifiedBy>Vahid</cp:lastModifiedBy>
  <cp:revision>804</cp:revision>
  <cp:lastPrinted>1601-01-01T00:00:00Z</cp:lastPrinted>
  <dcterms:created xsi:type="dcterms:W3CDTF">1601-01-01T00:00:00Z</dcterms:created>
  <dcterms:modified xsi:type="dcterms:W3CDTF">2017-03-11T21:06:45Z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